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34"/>
  </p:notesMasterIdLst>
  <p:sldIdLst>
    <p:sldId id="285" r:id="rId2"/>
    <p:sldId id="286" r:id="rId3"/>
    <p:sldId id="287" r:id="rId4"/>
    <p:sldId id="288" r:id="rId5"/>
    <p:sldId id="289" r:id="rId6"/>
    <p:sldId id="317" r:id="rId7"/>
    <p:sldId id="290" r:id="rId8"/>
    <p:sldId id="291" r:id="rId9"/>
    <p:sldId id="292" r:id="rId10"/>
    <p:sldId id="293" r:id="rId11"/>
    <p:sldId id="294" r:id="rId12"/>
    <p:sldId id="295" r:id="rId13"/>
    <p:sldId id="296" r:id="rId14"/>
    <p:sldId id="297" r:id="rId15"/>
    <p:sldId id="298" r:id="rId16"/>
    <p:sldId id="300" r:id="rId17"/>
    <p:sldId id="301" r:id="rId18"/>
    <p:sldId id="302" r:id="rId19"/>
    <p:sldId id="303" r:id="rId20"/>
    <p:sldId id="318"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CC"/>
    <a:srgbClr val="FFFF66"/>
    <a:srgbClr val="0000CC"/>
    <a:srgbClr val="FF0066"/>
    <a:srgbClr val="00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65" autoAdjust="0"/>
    <p:restoredTop sz="94576"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40719FC-A74E-4849-AA8A-0A268672EB1B}" type="slidenum">
              <a:rPr lang="en-GB"/>
              <a:pPr>
                <a:defRPr/>
              </a:pPr>
              <a:t>‹#›</a:t>
            </a:fld>
            <a:endParaRPr lang="en-GB"/>
          </a:p>
        </p:txBody>
      </p:sp>
    </p:spTree>
    <p:extLst>
      <p:ext uri="{BB962C8B-B14F-4D97-AF65-F5344CB8AC3E}">
        <p14:creationId xmlns:p14="http://schemas.microsoft.com/office/powerpoint/2010/main" val="2910755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315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F463B6-AB72-5D4C-BB5F-B7FEFD031DF9}" type="slidenum">
              <a:rPr lang="en-US" smtClean="0"/>
              <a:pPr/>
              <a:t>6</a:t>
            </a:fld>
            <a:endParaRPr lang="en-US"/>
          </a:p>
        </p:txBody>
      </p:sp>
    </p:spTree>
    <p:extLst>
      <p:ext uri="{BB962C8B-B14F-4D97-AF65-F5344CB8AC3E}">
        <p14:creationId xmlns:p14="http://schemas.microsoft.com/office/powerpoint/2010/main" val="3549580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I:\D94\DATA\Corporate Marketing\Brand Development\Master Brand Assets\Master Logo+River Lockups\UEL BRANDING DEVICE CITE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0" y="3429000"/>
            <a:ext cx="1571625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14348" y="1000109"/>
            <a:ext cx="7772400" cy="642942"/>
          </a:xfrm>
        </p:spPr>
        <p:txBody>
          <a:bodyPr/>
          <a:lstStyle>
            <a:lvl1pPr algn="l">
              <a:defRPr baseline="0">
                <a:solidFill>
                  <a:schemeClr val="bg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Tree>
    <p:extLst>
      <p:ext uri="{BB962C8B-B14F-4D97-AF65-F5344CB8AC3E}">
        <p14:creationId xmlns:p14="http://schemas.microsoft.com/office/powerpoint/2010/main" val="1644661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bg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00034" y="1500174"/>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lgn="ctr" fontAlgn="auto">
              <a:spcBef>
                <a:spcPts val="0"/>
              </a:spcBef>
              <a:spcAft>
                <a:spcPts val="0"/>
              </a:spcAft>
              <a:defRPr sz="1200">
                <a:solidFill>
                  <a:schemeClr val="tx1"/>
                </a:solidFill>
                <a:latin typeface="+mn-lt"/>
                <a:cs typeface="+mn-cs"/>
              </a:defRPr>
            </a:lvl1pPr>
          </a:lstStyle>
          <a:p>
            <a:pPr>
              <a:defRPr/>
            </a:pPr>
            <a:fld id="{9D9A77DB-2340-4B77-B5A2-BB1EDA0207A7}" type="slidenum">
              <a:rPr lang="en-GB" smtClean="0"/>
              <a:pPr>
                <a:defRPr/>
              </a:pPr>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4219441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bg2"/>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fld id="{9D9A77DB-2340-4B77-B5A2-BB1EDA0207A7}"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11612611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bg2"/>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fld id="{9D9A77DB-2340-4B77-B5A2-BB1EDA0207A7}"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50719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bg2"/>
                </a:solidFill>
              </a:defRPr>
            </a:lvl1pPr>
          </a:lstStyle>
          <a:p>
            <a:r>
              <a:rPr lang="en-US" dirty="0" smtClean="0"/>
              <a:t>Click to edit Master title style</a:t>
            </a:r>
            <a:endParaRPr lang="en-GB" dirty="0"/>
          </a:p>
        </p:txBody>
      </p:sp>
      <p:sp>
        <p:nvSpPr>
          <p:cNvPr id="4"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fld id="{9D9A77DB-2340-4B77-B5A2-BB1EDA0207A7}" type="slidenum">
              <a:rPr lang="en-GB" smtClean="0"/>
              <a:pPr>
                <a:defRPr/>
              </a:pPr>
              <a:t>‹#›</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31072843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fld id="{9D9A77DB-2340-4B77-B5A2-BB1EDA0207A7}" type="slidenum">
              <a:rPr lang="en-GB" smtClean="0"/>
              <a:pPr>
                <a:defRPr/>
              </a:pPr>
              <a:t>‹#›</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2147453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36307898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fld id="{9D9A77DB-2340-4B77-B5A2-BB1EDA0207A7}"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5661248"/>
            <a:ext cx="1196752" cy="1196752"/>
          </a:xfrm>
          <a:prstGeom prst="rect">
            <a:avLst/>
          </a:prstGeom>
        </p:spPr>
      </p:pic>
    </p:spTree>
    <p:extLst>
      <p:ext uri="{BB962C8B-B14F-4D97-AF65-F5344CB8AC3E}">
        <p14:creationId xmlns:p14="http://schemas.microsoft.com/office/powerpoint/2010/main" val="28167295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fld id="{9D9A77DB-2340-4B77-B5A2-BB1EDA0207A7}" type="slidenum">
              <a:rPr lang="en-GB" smtClean="0"/>
              <a:pPr>
                <a:defRPr/>
              </a:pPr>
              <a:t>‹#›</a:t>
            </a:fld>
            <a:endParaRPr lang="en-GB" dirty="0"/>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bg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ackoverflow.com/questions/15445285/how-can-i-connect-to-a-tor-hidden-service-using-curl-in-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eetup.com/Digital/events/221450216/" TargetMode="External"/><Relationship Id="rId2" Type="http://schemas.openxmlformats.org/officeDocument/2006/relationships/hyperlink" Target="http://www.meetup.com/Digital/" TargetMode="External"/><Relationship Id="rId1" Type="http://schemas.openxmlformats.org/officeDocument/2006/relationships/slideLayout" Target="../slideLayouts/slideLayout2.xml"/><Relationship Id="rId5" Type="http://schemas.openxmlformats.org/officeDocument/2006/relationships/hyperlink" Target="https://twitter.com/andrewfogg" TargetMode="External"/><Relationship Id="rId4" Type="http://schemas.openxmlformats.org/officeDocument/2006/relationships/hyperlink" Target="https://www.import.io/post/how-much-does-prostitution-contribute-to-the-uk-econom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auro.slopezs@gmail.com" TargetMode="External"/><Relationship Id="rId2" Type="http://schemas.openxmlformats.org/officeDocument/2006/relationships/hyperlink" Target="mailto:a.baravalle@uel.ac.uk" TargetMode="Externa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hyperlink" Target="mailto:s.w.lee@uel.ac.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hyperlink" Target="http://ftp.isc.org/www/survey/reports/curr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714375" y="1000125"/>
            <a:ext cx="7772400" cy="642938"/>
          </a:xfrm>
        </p:spPr>
        <p:txBody>
          <a:bodyPr/>
          <a:lstStyle/>
          <a:p>
            <a:pPr eaLnBrk="1" hangingPunct="1"/>
            <a:r>
              <a:rPr lang="en-GB" dirty="0" smtClean="0"/>
              <a:t>Mining the Dark </a:t>
            </a:r>
            <a:r>
              <a:rPr lang="en-GB" dirty="0"/>
              <a:t>W</a:t>
            </a:r>
            <a:r>
              <a:rPr lang="en-GB" dirty="0" smtClean="0"/>
              <a:t>eb: Drugs and Fake IDs</a:t>
            </a:r>
          </a:p>
        </p:txBody>
      </p:sp>
      <p:sp>
        <p:nvSpPr>
          <p:cNvPr id="11267" name="Subtitle 5"/>
          <p:cNvSpPr>
            <a:spLocks noGrp="1"/>
          </p:cNvSpPr>
          <p:nvPr>
            <p:ph type="subTitle" idx="1"/>
          </p:nvPr>
        </p:nvSpPr>
        <p:spPr>
          <a:xfrm>
            <a:off x="714375" y="2108448"/>
            <a:ext cx="6400800" cy="1752600"/>
          </a:xfrm>
        </p:spPr>
        <p:txBody>
          <a:bodyPr/>
          <a:lstStyle/>
          <a:p>
            <a:pPr eaLnBrk="1" hangingPunct="1"/>
            <a:r>
              <a:rPr lang="en-GB" dirty="0" smtClean="0"/>
              <a:t>Andres Baravalle</a:t>
            </a:r>
          </a:p>
          <a:p>
            <a:pPr eaLnBrk="1" hangingPunct="1"/>
            <a:r>
              <a:rPr lang="en-GB" dirty="0"/>
              <a:t>Mauro Sanchez Lopez</a:t>
            </a:r>
          </a:p>
          <a:p>
            <a:pPr eaLnBrk="1" hangingPunct="1"/>
            <a:endParaRPr lang="en-GB"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Dark web markets timeline: Silk Road and Post Silk Road </a:t>
            </a:r>
            <a:r>
              <a:rPr lang="en-GB" dirty="0" smtClean="0"/>
              <a:t>eras</a:t>
            </a:r>
            <a:endParaRPr lang="en-GB" dirty="0"/>
          </a:p>
        </p:txBody>
      </p:sp>
      <p:sp>
        <p:nvSpPr>
          <p:cNvPr id="2" name="Text Placeholder 1"/>
          <p:cNvSpPr>
            <a:spLocks noGrp="1"/>
          </p:cNvSpPr>
          <p:nvPr>
            <p:ph idx="1"/>
          </p:nvPr>
        </p:nvSpPr>
        <p:spPr/>
        <p:txBody>
          <a:bodyPr/>
          <a:lstStyle/>
          <a:p>
            <a:r>
              <a:rPr lang="en-GB" sz="2000" b="1" dirty="0" smtClean="0"/>
              <a:t>February 2011 – February 2013: The Silk Road</a:t>
            </a:r>
            <a:r>
              <a:rPr lang="en-GB" sz="2000" dirty="0" smtClean="0"/>
              <a:t>. Considered the first Dark Web hosted black market e-commerce platform. Any user could register anonymously to buy or sell goods with Bitcoins as currency driver. February 2013: FBI and Interpol operation against The Silk Road.</a:t>
            </a:r>
          </a:p>
          <a:p>
            <a:r>
              <a:rPr lang="en-GB" sz="2000" b="1" dirty="0" smtClean="0"/>
              <a:t>February 2013 – November 2014: Post Silk road era</a:t>
            </a:r>
            <a:r>
              <a:rPr lang="en-GB" sz="2000" dirty="0" smtClean="0"/>
              <a:t>.  Several market places, amongst which were Evolution, Hydra and The Silk Road 2.0. November 2014: Europol and FBI seize the vast majority of them during “Operation </a:t>
            </a:r>
            <a:r>
              <a:rPr lang="en-GB" sz="2000" dirty="0" err="1" smtClean="0"/>
              <a:t>Onymous</a:t>
            </a:r>
            <a:r>
              <a:rPr lang="en-GB" sz="2000" dirty="0" smtClean="0"/>
              <a:t>”.</a:t>
            </a:r>
          </a:p>
          <a:p>
            <a:r>
              <a:rPr lang="en-GB" sz="2000" dirty="0" smtClean="0"/>
              <a:t>The Silk Road and Post Silk Road eras are characterised by the fact that the police managed to shut down the markets.</a:t>
            </a:r>
            <a:endParaRPr lang="en-GB" sz="2000" dirty="0"/>
          </a:p>
        </p:txBody>
      </p:sp>
    </p:spTree>
    <p:extLst>
      <p:ext uri="{BB962C8B-B14F-4D97-AF65-F5344CB8AC3E}">
        <p14:creationId xmlns:p14="http://schemas.microsoft.com/office/powerpoint/2010/main" val="282214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Frosty’s</a:t>
            </a:r>
            <a:r>
              <a:rPr lang="en-GB" dirty="0"/>
              <a:t> got a problem with his PHP </a:t>
            </a:r>
            <a:r>
              <a:rPr lang="en-GB" dirty="0" smtClean="0"/>
              <a:t>code</a:t>
            </a:r>
            <a:endParaRPr lang="en-GB" dirty="0"/>
          </a:p>
        </p:txBody>
      </p:sp>
      <p:sp>
        <p:nvSpPr>
          <p:cNvPr id="3" name="Text Placeholder 2"/>
          <p:cNvSpPr>
            <a:spLocks noGrp="1"/>
          </p:cNvSpPr>
          <p:nvPr>
            <p:ph idx="1"/>
          </p:nvPr>
        </p:nvSpPr>
        <p:spPr/>
        <p:txBody>
          <a:bodyPr/>
          <a:lstStyle/>
          <a:p>
            <a:pPr marL="0" indent="0">
              <a:buNone/>
            </a:pPr>
            <a:endParaRPr lang="en-GB" dirty="0"/>
          </a:p>
        </p:txBody>
      </p:sp>
      <p:pic>
        <p:nvPicPr>
          <p:cNvPr id="4" name="Picture 3">
            <a:hlinkClick r:id="rId2"/>
          </p:cNvPr>
          <p:cNvPicPr>
            <a:picLocks noChangeAspect="1"/>
          </p:cNvPicPr>
          <p:nvPr/>
        </p:nvPicPr>
        <p:blipFill>
          <a:blip r:embed="rId3"/>
          <a:stretch>
            <a:fillRect/>
          </a:stretch>
        </p:blipFill>
        <p:spPr>
          <a:xfrm>
            <a:off x="1341221" y="2060848"/>
            <a:ext cx="6461558" cy="3632853"/>
          </a:xfrm>
          <a:prstGeom prst="rect">
            <a:avLst/>
          </a:prstGeom>
        </p:spPr>
      </p:pic>
    </p:spTree>
    <p:extLst>
      <p:ext uri="{BB962C8B-B14F-4D97-AF65-F5344CB8AC3E}">
        <p14:creationId xmlns:p14="http://schemas.microsoft.com/office/powerpoint/2010/main" val="185242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rise of Agora and the customer is always right </a:t>
            </a:r>
          </a:p>
        </p:txBody>
      </p:sp>
      <p:sp>
        <p:nvSpPr>
          <p:cNvPr id="2" name="Text Placeholder 1"/>
          <p:cNvSpPr>
            <a:spLocks noGrp="1"/>
          </p:cNvSpPr>
          <p:nvPr>
            <p:ph idx="1"/>
          </p:nvPr>
        </p:nvSpPr>
        <p:spPr/>
        <p:txBody>
          <a:bodyPr/>
          <a:lstStyle/>
          <a:p>
            <a:r>
              <a:rPr lang="en-GB" sz="2800" b="1" dirty="0" smtClean="0"/>
              <a:t>February 2014 – September 2015: The rise of Agora</a:t>
            </a:r>
            <a:r>
              <a:rPr lang="en-GB" sz="2800" dirty="0" smtClean="0"/>
              <a:t>. </a:t>
            </a:r>
            <a:r>
              <a:rPr lang="en-GB" sz="2800" dirty="0"/>
              <a:t>O</a:t>
            </a:r>
            <a:r>
              <a:rPr lang="en-GB" sz="2400" dirty="0" smtClean="0"/>
              <a:t>ne platform remained after operation </a:t>
            </a:r>
            <a:r>
              <a:rPr lang="en-GB" sz="2400" dirty="0" err="1" smtClean="0"/>
              <a:t>Onymous</a:t>
            </a:r>
            <a:r>
              <a:rPr lang="en-GB" sz="2400" dirty="0" smtClean="0"/>
              <a:t>: “Agora”. With no competition ahead, “Agora” became “king of the Dark Net”. Agora closed – possibly because of vulnerabilities in Tor (or not)</a:t>
            </a:r>
          </a:p>
          <a:p>
            <a:r>
              <a:rPr lang="en-GB" sz="2800" b="1" dirty="0" smtClean="0"/>
              <a:t>September 2015 - now: The customer is always right</a:t>
            </a:r>
            <a:r>
              <a:rPr lang="en-GB" sz="2800" dirty="0" smtClean="0"/>
              <a:t>. 90+ markets. </a:t>
            </a:r>
            <a:r>
              <a:rPr lang="en-GB" sz="2800" dirty="0" err="1" smtClean="0"/>
              <a:t>Alphabay</a:t>
            </a:r>
            <a:r>
              <a:rPr lang="en-GB" sz="2800" dirty="0" smtClean="0"/>
              <a:t> supports reputation, </a:t>
            </a:r>
            <a:r>
              <a:rPr lang="en-GB" sz="2800" dirty="0" err="1" smtClean="0"/>
              <a:t>multisig</a:t>
            </a:r>
            <a:r>
              <a:rPr lang="en-GB" sz="2800" dirty="0" smtClean="0"/>
              <a:t> transactions, coin tumbling and </a:t>
            </a:r>
            <a:r>
              <a:rPr lang="en-GB" sz="2800" dirty="0" err="1" smtClean="0"/>
              <a:t>Monero</a:t>
            </a:r>
            <a:r>
              <a:rPr lang="en-GB" sz="2800" dirty="0" smtClean="0"/>
              <a:t> – and it’s </a:t>
            </a:r>
            <a:r>
              <a:rPr lang="en-GB" sz="2800" b="1" dirty="0" smtClean="0"/>
              <a:t>nearly 20 times the size of Agora at its best</a:t>
            </a:r>
            <a:r>
              <a:rPr lang="en-GB" sz="2800" dirty="0" smtClean="0"/>
              <a:t>.</a:t>
            </a:r>
          </a:p>
          <a:p>
            <a:endParaRPr lang="en-GB" sz="2800" dirty="0" smtClean="0"/>
          </a:p>
          <a:p>
            <a:endParaRPr lang="en-GB" sz="2800" dirty="0"/>
          </a:p>
        </p:txBody>
      </p:sp>
    </p:spTree>
    <p:extLst>
      <p:ext uri="{BB962C8B-B14F-4D97-AF65-F5344CB8AC3E}">
        <p14:creationId xmlns:p14="http://schemas.microsoft.com/office/powerpoint/2010/main" val="314850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was Agora</a:t>
            </a:r>
            <a:r>
              <a:rPr lang="en-GB" dirty="0" smtClean="0"/>
              <a:t>?</a:t>
            </a:r>
            <a:endParaRPr lang="en-GB" dirty="0"/>
          </a:p>
        </p:txBody>
      </p:sp>
      <p:sp>
        <p:nvSpPr>
          <p:cNvPr id="2" name="Text Placeholder 1"/>
          <p:cNvSpPr>
            <a:spLocks noGrp="1"/>
          </p:cNvSpPr>
          <p:nvPr>
            <p:ph idx="1"/>
          </p:nvPr>
        </p:nvSpPr>
        <p:spPr/>
        <p:txBody>
          <a:bodyPr/>
          <a:lstStyle/>
          <a:p>
            <a:r>
              <a:rPr lang="en-US" sz="2400" dirty="0" smtClean="0"/>
              <a:t>Agora was a portal selling both products and services, with a minimal set of rules. </a:t>
            </a:r>
          </a:p>
          <a:p>
            <a:pPr lvl="1"/>
            <a:r>
              <a:rPr lang="en-US" sz="2000" dirty="0" smtClean="0"/>
              <a:t>At the time of our research </a:t>
            </a:r>
            <a:r>
              <a:rPr lang="en-US" sz="2000" b="1" dirty="0" smtClean="0"/>
              <a:t>the only items that couldn’t be sold were body parts, and the only service that was forbidden to sell was assassination</a:t>
            </a:r>
            <a:r>
              <a:rPr lang="en-US" sz="2000" dirty="0" smtClean="0"/>
              <a:t>.</a:t>
            </a:r>
          </a:p>
          <a:p>
            <a:pPr lvl="1"/>
            <a:r>
              <a:rPr lang="en-US" sz="2000" dirty="0" smtClean="0"/>
              <a:t>In the final weeks (and before we completed our </a:t>
            </a:r>
            <a:r>
              <a:rPr lang="en-US" sz="2000" dirty="0" err="1" smtClean="0"/>
              <a:t>spidering</a:t>
            </a:r>
            <a:r>
              <a:rPr lang="en-US" sz="2000" dirty="0" smtClean="0"/>
              <a:t>), weapons were also forbidden</a:t>
            </a:r>
            <a:endParaRPr lang="en-GB" sz="2000" dirty="0" smtClean="0"/>
          </a:p>
          <a:p>
            <a:r>
              <a:rPr lang="en-GB" sz="2400" dirty="0" smtClean="0"/>
              <a:t>Agora changed host and domain name several times in an attempt to avoid cyber-crime law enforcers over its almost two years of existence. </a:t>
            </a:r>
          </a:p>
          <a:p>
            <a:pPr lvl="1"/>
            <a:r>
              <a:rPr lang="en-GB" sz="2000" dirty="0" smtClean="0"/>
              <a:t>One of the instances of this marketplace is the subject of our work (</a:t>
            </a:r>
            <a:r>
              <a:rPr lang="en-GB" sz="2000" dirty="0" err="1" smtClean="0"/>
              <a:t>agorahooawayyfoe.onion</a:t>
            </a:r>
            <a:r>
              <a:rPr lang="en-GB" sz="2000" dirty="0" smtClean="0"/>
              <a:t>).</a:t>
            </a:r>
            <a:endParaRPr lang="en-GB" sz="2000" dirty="0"/>
          </a:p>
        </p:txBody>
      </p:sp>
    </p:spTree>
    <p:extLst>
      <p:ext uri="{BB962C8B-B14F-4D97-AF65-F5344CB8AC3E}">
        <p14:creationId xmlns:p14="http://schemas.microsoft.com/office/powerpoint/2010/main" val="8120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Privacy and </a:t>
            </a:r>
            <a:r>
              <a:rPr lang="en-GB" dirty="0" smtClean="0"/>
              <a:t>money</a:t>
            </a:r>
            <a:endParaRPr lang="en-GB" dirty="0"/>
          </a:p>
        </p:txBody>
      </p:sp>
      <p:sp>
        <p:nvSpPr>
          <p:cNvPr id="2" name="Text Placeholder 1"/>
          <p:cNvSpPr>
            <a:spLocks noGrp="1"/>
          </p:cNvSpPr>
          <p:nvPr>
            <p:ph idx="1"/>
          </p:nvPr>
        </p:nvSpPr>
        <p:spPr/>
        <p:txBody>
          <a:bodyPr/>
          <a:lstStyle/>
          <a:p>
            <a:r>
              <a:rPr lang="en-US" sz="2800" dirty="0" smtClean="0"/>
              <a:t>As for all black market operations, </a:t>
            </a:r>
            <a:r>
              <a:rPr lang="en-US" sz="2800" b="1" dirty="0" smtClean="0"/>
              <a:t>operations on Agora were not taxed, neither directly nor indirectly</a:t>
            </a:r>
            <a:r>
              <a:rPr lang="en-US" sz="2800" dirty="0" smtClean="0"/>
              <a:t>.</a:t>
            </a:r>
          </a:p>
          <a:p>
            <a:r>
              <a:rPr lang="en-US" sz="2800" dirty="0" smtClean="0"/>
              <a:t>Agora offered sellers the possibility for sellers to </a:t>
            </a:r>
            <a:r>
              <a:rPr lang="en-US" sz="2800" b="1" dirty="0" smtClean="0"/>
              <a:t>place products that could not be typically sold legally</a:t>
            </a:r>
            <a:r>
              <a:rPr lang="en-US" sz="2800" dirty="0" smtClean="0"/>
              <a:t>. </a:t>
            </a:r>
            <a:endParaRPr lang="en-GB" sz="2800" dirty="0" smtClean="0"/>
          </a:p>
          <a:p>
            <a:r>
              <a:rPr lang="en-US" sz="2800" dirty="0" smtClean="0"/>
              <a:t>The key aspects of Agora are largely similar to the ones of other illegal operations: </a:t>
            </a:r>
            <a:r>
              <a:rPr lang="en-US" sz="2800" b="1" dirty="0" smtClean="0"/>
              <a:t>privacy protection, exchange of money, illicit profits</a:t>
            </a:r>
            <a:r>
              <a:rPr lang="en-US" sz="2800" dirty="0" smtClean="0"/>
              <a:t>.</a:t>
            </a:r>
            <a:endParaRPr lang="en-GB" dirty="0" smtClean="0"/>
          </a:p>
          <a:p>
            <a:endParaRPr lang="en-GB" dirty="0"/>
          </a:p>
        </p:txBody>
      </p:sp>
    </p:spTree>
    <p:extLst>
      <p:ext uri="{BB962C8B-B14F-4D97-AF65-F5344CB8AC3E}">
        <p14:creationId xmlns:p14="http://schemas.microsoft.com/office/powerpoint/2010/main" val="275667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Mining data from </a:t>
            </a:r>
            <a:r>
              <a:rPr lang="en-GB" dirty="0" smtClean="0"/>
              <a:t>Agora</a:t>
            </a:r>
            <a:endParaRPr lang="en-GB" dirty="0"/>
          </a:p>
        </p:txBody>
      </p:sp>
      <p:sp>
        <p:nvSpPr>
          <p:cNvPr id="2" name="Text Placeholder 1"/>
          <p:cNvSpPr>
            <a:spLocks noGrp="1"/>
          </p:cNvSpPr>
          <p:nvPr>
            <p:ph idx="1"/>
          </p:nvPr>
        </p:nvSpPr>
        <p:spPr/>
        <p:txBody>
          <a:bodyPr/>
          <a:lstStyle/>
          <a:p>
            <a:r>
              <a:rPr lang="en-US" sz="2000" dirty="0" smtClean="0"/>
              <a:t>Agora was invite-only - so access to the market place required first of all digging for an invite. </a:t>
            </a:r>
          </a:p>
          <a:p>
            <a:pPr lvl="1"/>
            <a:r>
              <a:rPr lang="en-US" sz="1800" dirty="0" smtClean="0"/>
              <a:t>Then we had to have several sessions on the web site, to be able to inspect the interaction with the web site.</a:t>
            </a:r>
          </a:p>
          <a:p>
            <a:pPr lvl="1"/>
            <a:r>
              <a:rPr lang="en-US" sz="1800" dirty="0" smtClean="0"/>
              <a:t>Finally, we were able to create human-like sessions with our software to proceed with the data collection.</a:t>
            </a:r>
            <a:endParaRPr lang="en-GB" sz="1800" dirty="0" smtClean="0"/>
          </a:p>
          <a:p>
            <a:r>
              <a:rPr lang="en-US" sz="2000" dirty="0" smtClean="0"/>
              <a:t>The application used for collection has been built on a classic LAMP (Linux, Apache, MySQL, PHP) stack for data collection – and a variety of languages for data analysis.</a:t>
            </a:r>
          </a:p>
          <a:p>
            <a:pPr lvl="1"/>
            <a:r>
              <a:rPr lang="en-US" sz="1800" dirty="0" smtClean="0"/>
              <a:t>TOR proxy running; thanks to Frosty (Silk Road) for some hints!</a:t>
            </a:r>
            <a:endParaRPr lang="en-GB" sz="1800" dirty="0" smtClean="0"/>
          </a:p>
          <a:p>
            <a:pPr lvl="1"/>
            <a:r>
              <a:rPr lang="en-US" sz="1800" dirty="0" smtClean="0"/>
              <a:t>The miner was developed using command line PHP (and the </a:t>
            </a:r>
            <a:r>
              <a:rPr lang="en-US" sz="1800" dirty="0" err="1" smtClean="0"/>
              <a:t>cURL</a:t>
            </a:r>
            <a:r>
              <a:rPr lang="en-US" sz="1800" dirty="0" smtClean="0"/>
              <a:t> library) and an object oriented approach, using MySQL as a backend </a:t>
            </a:r>
            <a:endParaRPr lang="en-GB" sz="1800" dirty="0" smtClean="0"/>
          </a:p>
          <a:p>
            <a:endParaRPr lang="en-GB" dirty="0"/>
          </a:p>
        </p:txBody>
      </p:sp>
    </p:spTree>
    <p:extLst>
      <p:ext uri="{BB962C8B-B14F-4D97-AF65-F5344CB8AC3E}">
        <p14:creationId xmlns:p14="http://schemas.microsoft.com/office/powerpoint/2010/main" val="70313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Security protections – what Agora could have </a:t>
            </a:r>
            <a:r>
              <a:rPr lang="en-GB" dirty="0" smtClean="0"/>
              <a:t>done</a:t>
            </a:r>
            <a:endParaRPr lang="en-GB" dirty="0"/>
          </a:p>
        </p:txBody>
      </p:sp>
      <p:sp>
        <p:nvSpPr>
          <p:cNvPr id="2" name="Text Placeholder 1"/>
          <p:cNvSpPr>
            <a:spLocks noGrp="1"/>
          </p:cNvSpPr>
          <p:nvPr>
            <p:ph idx="1"/>
          </p:nvPr>
        </p:nvSpPr>
        <p:spPr/>
        <p:txBody>
          <a:bodyPr/>
          <a:lstStyle/>
          <a:p>
            <a:r>
              <a:rPr lang="en-US" sz="2000" dirty="0" smtClean="0"/>
              <a:t>Protection of their business model in general, and specifically assets is something that Agora's team very much considered, but the techniques used by the team were neither advanced nor seemed to show awareness of the developments of the last few years.</a:t>
            </a:r>
            <a:endParaRPr lang="en-GB" sz="2000" dirty="0" smtClean="0"/>
          </a:p>
          <a:p>
            <a:r>
              <a:rPr lang="en-US" sz="2000" dirty="0" smtClean="0"/>
              <a:t>There is extensive research on techniques to discourage web scraping; the most common ones include:</a:t>
            </a:r>
            <a:endParaRPr lang="en-GB" sz="2000" dirty="0" smtClean="0"/>
          </a:p>
          <a:p>
            <a:pPr lvl="1"/>
            <a:r>
              <a:rPr lang="en-US" sz="1800" dirty="0" smtClean="0"/>
              <a:t>Turing tests</a:t>
            </a:r>
            <a:endParaRPr lang="en-GB" sz="1800" dirty="0" smtClean="0"/>
          </a:p>
          <a:p>
            <a:pPr lvl="1"/>
            <a:r>
              <a:rPr lang="en-US" sz="1800" dirty="0" smtClean="0"/>
              <a:t>User-agent identification</a:t>
            </a:r>
            <a:endParaRPr lang="en-GB" sz="1800" dirty="0" smtClean="0"/>
          </a:p>
          <a:p>
            <a:pPr lvl="1"/>
            <a:r>
              <a:rPr lang="en-US" sz="1800" dirty="0" smtClean="0"/>
              <a:t>Throttling of HTTPD requests</a:t>
            </a:r>
            <a:endParaRPr lang="en-GB" sz="1800" dirty="0" smtClean="0"/>
          </a:p>
          <a:p>
            <a:pPr lvl="1"/>
            <a:r>
              <a:rPr lang="en-US" sz="1800" dirty="0" smtClean="0"/>
              <a:t>Obfuscation</a:t>
            </a:r>
            <a:endParaRPr lang="en-GB" sz="1800" dirty="0" smtClean="0"/>
          </a:p>
          <a:p>
            <a:pPr lvl="1"/>
            <a:r>
              <a:rPr lang="en-US" sz="1800" dirty="0" smtClean="0"/>
              <a:t>Data tainting </a:t>
            </a:r>
            <a:endParaRPr lang="en-GB" sz="1800" dirty="0" smtClean="0"/>
          </a:p>
          <a:p>
            <a:pPr lvl="1"/>
            <a:r>
              <a:rPr lang="en-US" sz="1800" dirty="0" smtClean="0"/>
              <a:t>Injecting markers</a:t>
            </a:r>
            <a:endParaRPr lang="en-GB" sz="1800" dirty="0" smtClean="0"/>
          </a:p>
          <a:p>
            <a:pPr lvl="1"/>
            <a:r>
              <a:rPr lang="en-US" sz="1800" dirty="0" smtClean="0"/>
              <a:t>Network traffic analysis</a:t>
            </a:r>
            <a:endParaRPr lang="en-GB" sz="1800" dirty="0" smtClean="0"/>
          </a:p>
          <a:p>
            <a:endParaRPr lang="en-GB" sz="2000" dirty="0"/>
          </a:p>
        </p:txBody>
      </p:sp>
    </p:spTree>
    <p:extLst>
      <p:ext uri="{BB962C8B-B14F-4D97-AF65-F5344CB8AC3E}">
        <p14:creationId xmlns:p14="http://schemas.microsoft.com/office/powerpoint/2010/main" val="2485590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And what Agora </a:t>
            </a:r>
            <a:r>
              <a:rPr lang="en-GB" dirty="0" smtClean="0"/>
              <a:t>did</a:t>
            </a:r>
            <a:endParaRPr lang="en-GB" dirty="0"/>
          </a:p>
        </p:txBody>
      </p:sp>
      <p:sp>
        <p:nvSpPr>
          <p:cNvPr id="2" name="Text Placeholder 1"/>
          <p:cNvSpPr>
            <a:spLocks noGrp="1"/>
          </p:cNvSpPr>
          <p:nvPr>
            <p:ph idx="1"/>
          </p:nvPr>
        </p:nvSpPr>
        <p:spPr/>
        <p:txBody>
          <a:bodyPr/>
          <a:lstStyle/>
          <a:p>
            <a:r>
              <a:rPr lang="en-US" sz="2400" dirty="0" smtClean="0"/>
              <a:t>Turing tests (CAPTCHA) and user-agent identification were implemented at the time we started our work</a:t>
            </a:r>
          </a:p>
          <a:p>
            <a:r>
              <a:rPr lang="en-US" sz="2400" dirty="0" smtClean="0"/>
              <a:t>Network traffic analysis was most likely introduced later</a:t>
            </a:r>
            <a:endParaRPr lang="en-GB" sz="2400" dirty="0" smtClean="0"/>
          </a:p>
          <a:p>
            <a:r>
              <a:rPr lang="en-US" sz="2400" dirty="0" smtClean="0"/>
              <a:t>In time, the web site administrators might have realized that data mining was in progress as extra layers of protection were added: geolocation, session expiration and session management were added after we started the monitoring and before the closure. </a:t>
            </a:r>
            <a:endParaRPr lang="en-GB" sz="2400" dirty="0" smtClean="0"/>
          </a:p>
          <a:p>
            <a:endParaRPr lang="en-GB" sz="2400" dirty="0"/>
          </a:p>
        </p:txBody>
      </p:sp>
    </p:spTree>
    <p:extLst>
      <p:ext uri="{BB962C8B-B14F-4D97-AF65-F5344CB8AC3E}">
        <p14:creationId xmlns:p14="http://schemas.microsoft.com/office/powerpoint/2010/main" val="3912408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could they have done</a:t>
            </a:r>
            <a:r>
              <a:rPr lang="en-GB" dirty="0" smtClean="0"/>
              <a:t>?</a:t>
            </a:r>
            <a:endParaRPr lang="en-GB" dirty="0"/>
          </a:p>
        </p:txBody>
      </p:sp>
      <p:sp>
        <p:nvSpPr>
          <p:cNvPr id="2" name="Text Placeholder 1"/>
          <p:cNvSpPr>
            <a:spLocks noGrp="1"/>
          </p:cNvSpPr>
          <p:nvPr>
            <p:ph idx="1"/>
          </p:nvPr>
        </p:nvSpPr>
        <p:spPr/>
        <p:txBody>
          <a:bodyPr/>
          <a:lstStyle/>
          <a:p>
            <a:r>
              <a:rPr lang="en-GB" smtClean="0"/>
              <a:t>Much more…</a:t>
            </a:r>
            <a:endParaRPr lang="en-GB" dirty="0"/>
          </a:p>
        </p:txBody>
      </p:sp>
    </p:spTree>
    <p:extLst>
      <p:ext uri="{BB962C8B-B14F-4D97-AF65-F5344CB8AC3E}">
        <p14:creationId xmlns:p14="http://schemas.microsoft.com/office/powerpoint/2010/main" val="19838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Dilbert vs </a:t>
            </a:r>
            <a:r>
              <a:rPr lang="en-GB" dirty="0" smtClean="0"/>
              <a:t>Agora</a:t>
            </a:r>
            <a:endParaRPr lang="en-GB" dirty="0"/>
          </a:p>
        </p:txBody>
      </p:sp>
      <p:sp>
        <p:nvSpPr>
          <p:cNvPr id="2" name="Text Placeholder 1"/>
          <p:cNvSpPr>
            <a:spLocks noGrp="1"/>
          </p:cNvSpPr>
          <p:nvPr>
            <p:ph idx="1"/>
          </p:nvPr>
        </p:nvSpPr>
        <p:spPr/>
        <p:txBody>
          <a:bodyPr/>
          <a:lstStyle/>
          <a:p>
            <a:endParaRPr lang="en-GB" smtClean="0"/>
          </a:p>
          <a:p>
            <a:endParaRPr lang="en-GB" smtClean="0"/>
          </a:p>
          <a:p>
            <a:endParaRPr lang="en-GB" smtClean="0"/>
          </a:p>
          <a:p>
            <a:endParaRPr lang="en-GB" smtClean="0"/>
          </a:p>
          <a:p>
            <a:endParaRPr lang="en-GB" smtClean="0"/>
          </a:p>
          <a:p>
            <a:r>
              <a:rPr lang="en-GB" smtClean="0"/>
              <a:t>I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064837"/>
            <a:ext cx="8572500" cy="2667000"/>
          </a:xfrm>
          <a:prstGeom prst="rect">
            <a:avLst/>
          </a:prstGeom>
        </p:spPr>
      </p:pic>
      <p:sp>
        <p:nvSpPr>
          <p:cNvPr id="6" name="TextBox 5"/>
          <p:cNvSpPr txBox="1"/>
          <p:nvPr/>
        </p:nvSpPr>
        <p:spPr>
          <a:xfrm>
            <a:off x="729464" y="4797519"/>
            <a:ext cx="6596010" cy="738664"/>
          </a:xfrm>
          <a:prstGeom prst="rect">
            <a:avLst/>
          </a:prstGeom>
          <a:noFill/>
        </p:spPr>
        <p:txBody>
          <a:bodyPr wrap="square" rtlCol="0">
            <a:spAutoFit/>
          </a:bodyPr>
          <a:lstStyle/>
          <a:p>
            <a:r>
              <a:rPr lang="en-GB" sz="1400" dirty="0"/>
              <a:t>Around 2000 I developed a software to spider Dilbert’s web site (and then a few hundred others), to automatically download the daily comic strip. To some extent, the anti-</a:t>
            </a:r>
            <a:r>
              <a:rPr lang="en-GB" sz="1400" dirty="0" err="1"/>
              <a:t>spidering</a:t>
            </a:r>
            <a:r>
              <a:rPr lang="en-GB" sz="1400" dirty="0"/>
              <a:t> protection on Dilbert’s web site was more advanced.</a:t>
            </a:r>
          </a:p>
        </p:txBody>
      </p:sp>
    </p:spTree>
    <p:extLst>
      <p:ext uri="{BB962C8B-B14F-4D97-AF65-F5344CB8AC3E}">
        <p14:creationId xmlns:p14="http://schemas.microsoft.com/office/powerpoint/2010/main" val="1059185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Outline</a:t>
            </a:r>
            <a:endParaRPr lang="en-GB" dirty="0"/>
          </a:p>
        </p:txBody>
      </p:sp>
      <p:sp>
        <p:nvSpPr>
          <p:cNvPr id="2" name="Text Placeholder 1"/>
          <p:cNvSpPr>
            <a:spLocks noGrp="1"/>
          </p:cNvSpPr>
          <p:nvPr>
            <p:ph idx="1"/>
          </p:nvPr>
        </p:nvSpPr>
        <p:spPr/>
        <p:txBody>
          <a:bodyPr/>
          <a:lstStyle/>
          <a:p>
            <a:r>
              <a:rPr lang="en-GB" sz="2400" dirty="0" smtClean="0"/>
              <a:t>Synopsis and introduction</a:t>
            </a:r>
          </a:p>
          <a:p>
            <a:r>
              <a:rPr lang="en-GB" sz="2400" dirty="0" smtClean="0"/>
              <a:t>Surface web, deep web and dark web</a:t>
            </a:r>
          </a:p>
          <a:p>
            <a:r>
              <a:rPr lang="en-GB" sz="2400" dirty="0" smtClean="0"/>
              <a:t>Dark markets </a:t>
            </a:r>
          </a:p>
          <a:p>
            <a:r>
              <a:rPr lang="en-GB" sz="2400" dirty="0" smtClean="0"/>
              <a:t>Going undercover in </a:t>
            </a:r>
            <a:r>
              <a:rPr lang="en-GB" sz="2400" dirty="0" smtClean="0"/>
              <a:t>Agora</a:t>
            </a:r>
          </a:p>
          <a:p>
            <a:r>
              <a:rPr lang="en-GB" sz="2400" dirty="0" smtClean="0"/>
              <a:t>Results!</a:t>
            </a:r>
            <a:endParaRPr lang="en-GB" sz="2400" dirty="0" smtClean="0"/>
          </a:p>
          <a:p>
            <a:r>
              <a:rPr lang="en-GB" sz="2400" dirty="0" smtClean="0"/>
              <a:t>What now?</a:t>
            </a:r>
            <a:endParaRPr lang="en-GB" sz="2400" dirty="0"/>
          </a:p>
        </p:txBody>
      </p:sp>
    </p:spTree>
    <p:extLst>
      <p:ext uri="{BB962C8B-B14F-4D97-AF65-F5344CB8AC3E}">
        <p14:creationId xmlns:p14="http://schemas.microsoft.com/office/powerpoint/2010/main" val="2250890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Analysing the </a:t>
            </a:r>
            <a:r>
              <a:rPr lang="en-GB" dirty="0" smtClean="0"/>
              <a:t>data</a:t>
            </a:r>
            <a:endParaRPr lang="en-GB" dirty="0"/>
          </a:p>
        </p:txBody>
      </p:sp>
      <p:sp>
        <p:nvSpPr>
          <p:cNvPr id="2" name="Text Placeholder 1"/>
          <p:cNvSpPr>
            <a:spLocks noGrp="1"/>
          </p:cNvSpPr>
          <p:nvPr>
            <p:ph idx="1"/>
          </p:nvPr>
        </p:nvSpPr>
        <p:spPr/>
        <p:txBody>
          <a:bodyPr/>
          <a:lstStyle/>
          <a:p>
            <a:r>
              <a:rPr lang="en-US" smtClean="0"/>
              <a:t>The analysis of the data has been carried with several tools - including Weka and ad-hoc Java and Python scripts</a:t>
            </a:r>
          </a:p>
          <a:p>
            <a:r>
              <a:rPr lang="en-US" smtClean="0"/>
              <a:t>Libraries such as Pandas, Numpy, NLTK and MatPlotLib have been used for the analysis, integrated within a Jupyter notebook</a:t>
            </a:r>
            <a:endParaRPr lang="en-GB" smtClean="0"/>
          </a:p>
          <a:p>
            <a:endParaRPr lang="en-GB" dirty="0"/>
          </a:p>
        </p:txBody>
      </p:sp>
    </p:spTree>
    <p:extLst>
      <p:ext uri="{BB962C8B-B14F-4D97-AF65-F5344CB8AC3E}">
        <p14:creationId xmlns:p14="http://schemas.microsoft.com/office/powerpoint/2010/main" val="130962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did we find</a:t>
            </a:r>
            <a:r>
              <a:rPr lang="en-GB" dirty="0" smtClean="0"/>
              <a:t>?</a:t>
            </a:r>
            <a:endParaRPr lang="en-GB" dirty="0"/>
          </a:p>
        </p:txBody>
      </p:sp>
      <p:sp>
        <p:nvSpPr>
          <p:cNvPr id="2" name="Text Placeholder 1"/>
          <p:cNvSpPr>
            <a:spLocks noGrp="1"/>
          </p:cNvSpPr>
          <p:nvPr>
            <p:ph idx="1"/>
          </p:nvPr>
        </p:nvSpPr>
        <p:spPr/>
        <p:txBody>
          <a:bodyPr/>
          <a:lstStyle/>
          <a:p>
            <a:r>
              <a:rPr lang="en-GB" sz="2400" b="1" dirty="0" smtClean="0"/>
              <a:t>Over 30,000 products on sale</a:t>
            </a:r>
            <a:r>
              <a:rPr lang="en-GB" sz="2400" dirty="0" smtClean="0"/>
              <a:t>, mostly drugs and IDs, worth at least 170691.12 </a:t>
            </a:r>
            <a:r>
              <a:rPr lang="en-GB" sz="2400" dirty="0" err="1" smtClean="0"/>
              <a:t>BitCoins</a:t>
            </a:r>
            <a:r>
              <a:rPr lang="en-GB" sz="2400" dirty="0" smtClean="0"/>
              <a:t> (£26 million).</a:t>
            </a:r>
          </a:p>
          <a:p>
            <a:r>
              <a:rPr lang="en-GB" sz="2400" dirty="0" smtClean="0"/>
              <a:t>A staggering 1,233 sellers spread across 20 countries, with the largest number located in the USA and UK.</a:t>
            </a:r>
          </a:p>
          <a:p>
            <a:r>
              <a:rPr lang="en-GB" sz="2400" dirty="0" smtClean="0"/>
              <a:t>90% of the market was dominated by the largest 10% of sellers, with 80%  of the market share going to the selling and purchase of drugs.</a:t>
            </a:r>
          </a:p>
          <a:p>
            <a:r>
              <a:rPr lang="en-GB" sz="2400" dirty="0" smtClean="0"/>
              <a:t>The highest number of drug sellers were from the USA (388), Australia (138) and the UK (137), while top countries by market size were Germany (£7.8 million), USA (£6.06 million) and Netherlands (£2.9 million).</a:t>
            </a:r>
          </a:p>
          <a:p>
            <a:endParaRPr lang="en-GB" dirty="0"/>
          </a:p>
        </p:txBody>
      </p:sp>
    </p:spTree>
    <p:extLst>
      <p:ext uri="{BB962C8B-B14F-4D97-AF65-F5344CB8AC3E}">
        <p14:creationId xmlns:p14="http://schemas.microsoft.com/office/powerpoint/2010/main" val="54472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80% of Agora was </a:t>
            </a:r>
            <a:r>
              <a:rPr lang="en-GB" dirty="0" smtClean="0"/>
              <a:t>drugs</a:t>
            </a:r>
            <a:endParaRPr lang="en-GB" dirty="0"/>
          </a:p>
        </p:txBody>
      </p:sp>
      <p:sp>
        <p:nvSpPr>
          <p:cNvPr id="2" name="Text Placeholder 1"/>
          <p:cNvSpPr>
            <a:spLocks noGrp="1"/>
          </p:cNvSpPr>
          <p:nvPr>
            <p:ph idx="1"/>
          </p:nvPr>
        </p:nvSpPr>
        <p:spPr/>
        <p:txBody>
          <a:bodyPr/>
          <a:lstStyle/>
          <a:p>
            <a:r>
              <a:rPr lang="en-GB" smtClean="0"/>
              <a:t>80% of the market was drugs</a:t>
            </a:r>
          </a:p>
          <a:p>
            <a:r>
              <a:rPr lang="en-GB" smtClean="0"/>
              <a:t>One seller, RADICALRX, was offering a cache of £10 million pounds worth of drugs, including Hydromorphone, Oxycodone, Fentanyl and Meth.</a:t>
            </a:r>
          </a:p>
          <a:p>
            <a:r>
              <a:rPr lang="en-GB" smtClean="0"/>
              <a:t>A US-based seller, HonestCocaine, boasted £1.24 million worth of cocaine for sale. </a:t>
            </a:r>
          </a:p>
          <a:p>
            <a:endParaRPr lang="en-GB" dirty="0"/>
          </a:p>
        </p:txBody>
      </p:sp>
    </p:spTree>
    <p:extLst>
      <p:ext uri="{BB962C8B-B14F-4D97-AF65-F5344CB8AC3E}">
        <p14:creationId xmlns:p14="http://schemas.microsoft.com/office/powerpoint/2010/main" val="1813831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Geographical </a:t>
            </a:r>
            <a:r>
              <a:rPr lang="en-GB" dirty="0" smtClean="0"/>
              <a:t>distribution</a:t>
            </a:r>
            <a:endParaRPr lang="en-GB" dirty="0"/>
          </a:p>
        </p:txBody>
      </p:sp>
      <p:sp>
        <p:nvSpPr>
          <p:cNvPr id="2" name="Text Placeholder 1"/>
          <p:cNvSpPr>
            <a:spLocks noGrp="1"/>
          </p:cNvSpPr>
          <p:nvPr>
            <p:ph idx="1"/>
          </p:nvPr>
        </p:nvSpPr>
        <p:spPr/>
        <p:txBody>
          <a:bodyPr/>
          <a:lstStyle/>
          <a:p>
            <a:r>
              <a:rPr lang="en-US" dirty="0" smtClean="0"/>
              <a:t>The drugs market is dominated by suppliers from US and UK, while sellers from China lives up to the stereotype and focus on watches and clothing (most likely counterfeit products).   </a:t>
            </a:r>
            <a:endParaRPr lang="en-GB" dirty="0" smtClean="0"/>
          </a:p>
          <a:p>
            <a:endParaRPr lang="en-GB" dirty="0"/>
          </a:p>
        </p:txBody>
      </p:sp>
      <p:pic>
        <p:nvPicPr>
          <p:cNvPr id="10" name="Picture 9"/>
          <p:cNvPicPr/>
          <p:nvPr/>
        </p:nvPicPr>
        <p:blipFill>
          <a:blip r:embed="rId2"/>
          <a:stretch>
            <a:fillRect/>
          </a:stretch>
        </p:blipFill>
        <p:spPr>
          <a:xfrm>
            <a:off x="2123728" y="4149080"/>
            <a:ext cx="4569367" cy="2342707"/>
          </a:xfrm>
          <a:prstGeom prst="rect">
            <a:avLst/>
          </a:prstGeom>
          <a:solidFill>
            <a:schemeClr val="tx1"/>
          </a:solidFill>
        </p:spPr>
      </p:pic>
    </p:spTree>
    <p:extLst>
      <p:ext uri="{BB962C8B-B14F-4D97-AF65-F5344CB8AC3E}">
        <p14:creationId xmlns:p14="http://schemas.microsoft.com/office/powerpoint/2010/main" val="2358585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Counterfeit </a:t>
            </a:r>
            <a:r>
              <a:rPr lang="en-GB" dirty="0" smtClean="0"/>
              <a:t>documents</a:t>
            </a:r>
            <a:endParaRPr lang="en-GB" dirty="0"/>
          </a:p>
        </p:txBody>
      </p:sp>
      <p:sp>
        <p:nvSpPr>
          <p:cNvPr id="2" name="Text Placeholder 1"/>
          <p:cNvSpPr>
            <a:spLocks noGrp="1"/>
          </p:cNvSpPr>
          <p:nvPr>
            <p:ph idx="1"/>
          </p:nvPr>
        </p:nvSpPr>
        <p:spPr/>
        <p:txBody>
          <a:bodyPr/>
          <a:lstStyle/>
          <a:p>
            <a:r>
              <a:rPr lang="en-GB" sz="2000" dirty="0" smtClean="0"/>
              <a:t>The total size of the market was ~ 3,700 bitcoins – about £650,000 at the time of our research (~ 2.6% of the market)</a:t>
            </a:r>
          </a:p>
          <a:p>
            <a:r>
              <a:rPr lang="en-GB" sz="2000" dirty="0" smtClean="0"/>
              <a:t>During our research, 84 scans and photos of passports were on sale, with 12 physical passports also being offered </a:t>
            </a:r>
          </a:p>
          <a:p>
            <a:r>
              <a:rPr lang="en-GB" sz="2000" dirty="0" smtClean="0"/>
              <a:t>A physical UK passport can be bought as cheaply as £752, while scanned passports can be purchased for as little as £7, and can be bought in bulk</a:t>
            </a:r>
          </a:p>
          <a:p>
            <a:r>
              <a:rPr lang="en-US" sz="2000" dirty="0" smtClean="0"/>
              <a:t>Counterfeit identity cards can be bought for as cheap as £142 for an European id card and even cheaper for US state id cards, with prices ranging between £25 and £92</a:t>
            </a:r>
            <a:endParaRPr lang="en-GB" sz="2000" dirty="0" smtClean="0"/>
          </a:p>
          <a:p>
            <a:endParaRPr lang="en-GB" dirty="0"/>
          </a:p>
        </p:txBody>
      </p:sp>
    </p:spTree>
    <p:extLst>
      <p:ext uri="{BB962C8B-B14F-4D97-AF65-F5344CB8AC3E}">
        <p14:creationId xmlns:p14="http://schemas.microsoft.com/office/powerpoint/2010/main" val="1085263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Counterfeit documents – driving </a:t>
            </a:r>
            <a:r>
              <a:rPr lang="en-GB" dirty="0" smtClean="0"/>
              <a:t>licenses</a:t>
            </a:r>
            <a:endParaRPr lang="en-GB" dirty="0"/>
          </a:p>
        </p:txBody>
      </p:sp>
      <p:sp>
        <p:nvSpPr>
          <p:cNvPr id="2" name="Text Placeholder 1"/>
          <p:cNvSpPr>
            <a:spLocks noGrp="1"/>
          </p:cNvSpPr>
          <p:nvPr>
            <p:ph idx="1"/>
          </p:nvPr>
        </p:nvSpPr>
        <p:spPr/>
        <p:txBody>
          <a:bodyPr/>
          <a:lstStyle/>
          <a:p>
            <a:r>
              <a:rPr lang="en-US" sz="2800" dirty="0" smtClean="0"/>
              <a:t>US driving licenses </a:t>
            </a:r>
            <a:r>
              <a:rPr lang="en-GB" sz="2800" dirty="0" smtClean="0"/>
              <a:t>ranged between £51-300; </a:t>
            </a:r>
            <a:r>
              <a:rPr lang="en-US" sz="2800" dirty="0" smtClean="0"/>
              <a:t>prices for European driving license were slightly more expensive, up to £419 but more impressively, in one of the listings, the vendor claimed that the license sold would be registered officially</a:t>
            </a:r>
            <a:endParaRPr lang="en-GB" sz="2800" dirty="0" smtClean="0"/>
          </a:p>
        </p:txBody>
      </p:sp>
    </p:spTree>
    <p:extLst>
      <p:ext uri="{BB962C8B-B14F-4D97-AF65-F5344CB8AC3E}">
        <p14:creationId xmlns:p14="http://schemas.microsoft.com/office/powerpoint/2010/main" val="2320880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Organised </a:t>
            </a:r>
            <a:r>
              <a:rPr lang="en-GB" dirty="0" smtClean="0"/>
              <a:t>crime</a:t>
            </a:r>
            <a:endParaRPr lang="en-GB" dirty="0"/>
          </a:p>
        </p:txBody>
      </p:sp>
      <p:sp>
        <p:nvSpPr>
          <p:cNvPr id="2" name="Text Placeholder 1"/>
          <p:cNvSpPr>
            <a:spLocks noGrp="1"/>
          </p:cNvSpPr>
          <p:nvPr>
            <p:ph idx="1"/>
          </p:nvPr>
        </p:nvSpPr>
        <p:spPr/>
        <p:txBody>
          <a:bodyPr/>
          <a:lstStyle/>
          <a:p>
            <a:r>
              <a:rPr lang="en-US" sz="2000" dirty="0" smtClean="0"/>
              <a:t>We wanted to try to understand first of all how concentrated was the supply within the different vendors, and then if there were any existing patterns that would manifest that the supply was operated by well-coordinated organizations instead of individuals. </a:t>
            </a:r>
          </a:p>
          <a:p>
            <a:r>
              <a:rPr lang="en-GB" sz="2000" dirty="0" smtClean="0"/>
              <a:t>Over </a:t>
            </a:r>
            <a:r>
              <a:rPr lang="en-US" sz="2000" dirty="0" smtClean="0"/>
              <a:t>90% of the market is dominated by the largest 10% vendors. </a:t>
            </a:r>
          </a:p>
          <a:p>
            <a:r>
              <a:rPr lang="en-US" sz="2000" dirty="0" smtClean="0"/>
              <a:t>When looking at the hashish category, the mean amount on sale is 47g, with a median of 10g, but with some sellers selling up to 1 kg at the time. This is a reasonable indicator that organized crime is involved.</a:t>
            </a:r>
            <a:endParaRPr lang="en-GB" sz="2000" dirty="0" smtClean="0"/>
          </a:p>
          <a:p>
            <a:r>
              <a:rPr lang="en-US" sz="2000" dirty="0" smtClean="0"/>
              <a:t>Finally, our research indicates that there was some use of </a:t>
            </a:r>
            <a:r>
              <a:rPr lang="en-US" sz="2000" dirty="0" err="1" smtClean="0"/>
              <a:t>sockpuppets</a:t>
            </a:r>
            <a:r>
              <a:rPr lang="en-US" sz="2000" dirty="0" smtClean="0"/>
              <a:t> – and we want to look at this more in depth</a:t>
            </a:r>
          </a:p>
          <a:p>
            <a:pPr lvl="1"/>
            <a:r>
              <a:rPr lang="en-US" sz="1800" dirty="0" smtClean="0"/>
              <a:t>How do we know? Image analysis, for starters – but also NLP analysis (to complete) </a:t>
            </a:r>
            <a:endParaRPr lang="en-GB" sz="1800" dirty="0"/>
          </a:p>
        </p:txBody>
      </p:sp>
    </p:spTree>
    <p:extLst>
      <p:ext uri="{BB962C8B-B14F-4D97-AF65-F5344CB8AC3E}">
        <p14:creationId xmlns:p14="http://schemas.microsoft.com/office/powerpoint/2010/main" val="3512239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Organised crime – not teenagers in </a:t>
            </a:r>
            <a:r>
              <a:rPr lang="en-GB" dirty="0" smtClean="0"/>
              <a:t>basements</a:t>
            </a:r>
            <a:endParaRPr lang="en-GB" dirty="0"/>
          </a:p>
        </p:txBody>
      </p:sp>
      <p:sp>
        <p:nvSpPr>
          <p:cNvPr id="2" name="Text Placeholder 1"/>
          <p:cNvSpPr>
            <a:spLocks noGrp="1"/>
          </p:cNvSpPr>
          <p:nvPr>
            <p:ph idx="1"/>
          </p:nvPr>
        </p:nvSpPr>
        <p:spPr/>
        <p:txBody>
          <a:bodyPr/>
          <a:lstStyle/>
          <a:p>
            <a:r>
              <a:rPr lang="en-US" dirty="0" smtClean="0"/>
              <a:t>Entities as RADICALRX have over 10 million dollars of product on sale on Agora over the time of our study. </a:t>
            </a:r>
          </a:p>
          <a:p>
            <a:r>
              <a:rPr lang="en-US" dirty="0" smtClean="0"/>
              <a:t>This is hardly teenagers in basements – the scale is the one of organized crime.</a:t>
            </a:r>
            <a:endParaRPr lang="en-GB" dirty="0" smtClean="0"/>
          </a:p>
          <a:p>
            <a:endParaRPr lang="en-GB" dirty="0"/>
          </a:p>
        </p:txBody>
      </p:sp>
      <p:pic>
        <p:nvPicPr>
          <p:cNvPr id="4" name="Picture 3"/>
          <p:cNvPicPr/>
          <p:nvPr/>
        </p:nvPicPr>
        <p:blipFill>
          <a:blip r:embed="rId2"/>
          <a:stretch>
            <a:fillRect/>
          </a:stretch>
        </p:blipFill>
        <p:spPr>
          <a:xfrm>
            <a:off x="2689713" y="4365104"/>
            <a:ext cx="3850241" cy="2347866"/>
          </a:xfrm>
          <a:prstGeom prst="rect">
            <a:avLst/>
          </a:prstGeom>
          <a:solidFill>
            <a:schemeClr val="tx1"/>
          </a:solidFill>
        </p:spPr>
      </p:pic>
    </p:spTree>
    <p:extLst>
      <p:ext uri="{BB962C8B-B14F-4D97-AF65-F5344CB8AC3E}">
        <p14:creationId xmlns:p14="http://schemas.microsoft.com/office/powerpoint/2010/main" val="70836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did it start</a:t>
            </a:r>
            <a:r>
              <a:rPr lang="en-GB" dirty="0" smtClean="0"/>
              <a:t>?</a:t>
            </a:r>
            <a:endParaRPr lang="en-GB" dirty="0"/>
          </a:p>
        </p:txBody>
      </p:sp>
      <p:sp>
        <p:nvSpPr>
          <p:cNvPr id="2" name="Text Placeholder 1"/>
          <p:cNvSpPr>
            <a:spLocks noGrp="1"/>
          </p:cNvSpPr>
          <p:nvPr>
            <p:ph idx="1"/>
          </p:nvPr>
        </p:nvSpPr>
        <p:spPr/>
        <p:txBody>
          <a:bodyPr/>
          <a:lstStyle/>
          <a:p>
            <a:r>
              <a:rPr lang="en-GB" sz="2000" dirty="0" smtClean="0"/>
              <a:t>About 18 months ago I went to a data science workshop organised by </a:t>
            </a:r>
            <a:r>
              <a:rPr lang="en-GB" sz="2000" dirty="0" smtClean="0">
                <a:hlinkClick r:id="rId2"/>
              </a:rPr>
              <a:t>Outreach Digital</a:t>
            </a:r>
            <a:r>
              <a:rPr lang="en-GB" sz="2000" dirty="0" smtClean="0"/>
              <a:t>, </a:t>
            </a:r>
            <a:r>
              <a:rPr lang="en-GB" sz="2000" dirty="0" smtClean="0">
                <a:hlinkClick r:id="rId3"/>
              </a:rPr>
              <a:t>3 Steps To Growth Hacking with Data (using import.io)</a:t>
            </a:r>
            <a:endParaRPr lang="en-GB" sz="2000" dirty="0" smtClean="0"/>
          </a:p>
          <a:p>
            <a:r>
              <a:rPr lang="en-GB" sz="2000" dirty="0" smtClean="0"/>
              <a:t>Amongst the stuff she presented, was some research by her colleagues at import.io, relating to </a:t>
            </a:r>
            <a:r>
              <a:rPr lang="en-GB" sz="2000" dirty="0" smtClean="0">
                <a:hlinkClick r:id="rId4"/>
              </a:rPr>
              <a:t>the contribution of prostitution to UK’s economy</a:t>
            </a:r>
            <a:r>
              <a:rPr lang="en-GB" sz="2000" dirty="0" smtClean="0"/>
              <a:t>. Andrew Fogg presented this work at Data Summit in San Francisco.</a:t>
            </a:r>
          </a:p>
          <a:p>
            <a:r>
              <a:rPr lang="en-GB" sz="2000" dirty="0" smtClean="0"/>
              <a:t>According to </a:t>
            </a:r>
            <a:r>
              <a:rPr lang="en-GB" sz="2000" dirty="0" smtClean="0">
                <a:hlinkClick r:id="rId5"/>
              </a:rPr>
              <a:t>Andrew Fogg</a:t>
            </a:r>
            <a:r>
              <a:rPr lang="en-GB" sz="2000" dirty="0" smtClean="0"/>
              <a:t>, the Office of National Statistics in UK estimates (£5.314bn, 0,4% of the GDP), are completely off the mark. His estimate is that contribution it is really closer to 0.6% of the GDP – the difference due to methodological errors in the government analysis and due to the fact that they didn’t count male prostitution.</a:t>
            </a:r>
          </a:p>
          <a:p>
            <a:r>
              <a:rPr lang="en-GB" sz="2000" dirty="0" smtClean="0"/>
              <a:t>That’s when I decided that I was going to look at drugs! </a:t>
            </a:r>
            <a:endParaRPr lang="en-GB" sz="2000" dirty="0"/>
          </a:p>
        </p:txBody>
      </p:sp>
    </p:spTree>
    <p:extLst>
      <p:ext uri="{BB962C8B-B14F-4D97-AF65-F5344CB8AC3E}">
        <p14:creationId xmlns:p14="http://schemas.microsoft.com/office/powerpoint/2010/main" val="237548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Conclusions</a:t>
            </a:r>
            <a:endParaRPr lang="en-GB" dirty="0"/>
          </a:p>
        </p:txBody>
      </p:sp>
      <p:sp>
        <p:nvSpPr>
          <p:cNvPr id="2" name="Text Placeholder 1"/>
          <p:cNvSpPr>
            <a:spLocks noGrp="1"/>
          </p:cNvSpPr>
          <p:nvPr>
            <p:ph idx="1"/>
          </p:nvPr>
        </p:nvSpPr>
        <p:spPr/>
        <p:txBody>
          <a:bodyPr/>
          <a:lstStyle/>
          <a:p>
            <a:r>
              <a:rPr lang="en-US" sz="1800" dirty="0" smtClean="0"/>
              <a:t>Over 170691.12 </a:t>
            </a:r>
            <a:r>
              <a:rPr lang="en-US" sz="1800" dirty="0" err="1" smtClean="0"/>
              <a:t>BitCoins</a:t>
            </a:r>
            <a:r>
              <a:rPr lang="en-US" sz="1800" dirty="0" smtClean="0"/>
              <a:t> (about £26 million) of merchandise where on sale on the period under examination. Over 30,000 products were on sale; 1233 sellers participated in the market, spread across 20 countries, with the largest number located in the US and UK.</a:t>
            </a:r>
            <a:endParaRPr lang="en-GB" sz="1800" dirty="0" smtClean="0"/>
          </a:p>
          <a:p>
            <a:r>
              <a:rPr lang="en-US" sz="1800" dirty="0" smtClean="0"/>
              <a:t>Drugs, ids and also weapons were readily available in a trans-national marketplace, just one click away and anonymously.</a:t>
            </a:r>
            <a:endParaRPr lang="en-GB" sz="1800" dirty="0" smtClean="0"/>
          </a:p>
          <a:p>
            <a:r>
              <a:rPr lang="en-US" sz="1800" dirty="0" smtClean="0"/>
              <a:t>When it comes to counterfeit documents, any EU ID card would allow the potential buyer to travel through any country in the EU, open bank accounts and in general create a new identity for himself/herself. </a:t>
            </a:r>
            <a:endParaRPr lang="en-GB" sz="1800" dirty="0" smtClean="0"/>
          </a:p>
          <a:p>
            <a:r>
              <a:rPr lang="en-US" sz="1800" dirty="0" smtClean="0"/>
              <a:t>While we didn’t manage to collect any data on weapons as they were removed from the market early on</a:t>
            </a:r>
          </a:p>
          <a:p>
            <a:r>
              <a:rPr lang="en-US" sz="1800" dirty="0" smtClean="0"/>
              <a:t>Black market services are working very cautiously, implementing security measures and hacker avoidance updates regularly. They are largely dominated by organized crime, and they keep resurfacing regardless of the efforts made to shut them down.</a:t>
            </a:r>
            <a:endParaRPr lang="en-GB" sz="1800" dirty="0" smtClean="0"/>
          </a:p>
          <a:p>
            <a:endParaRPr lang="en-GB" sz="1800" dirty="0"/>
          </a:p>
        </p:txBody>
      </p:sp>
    </p:spTree>
    <p:extLst>
      <p:ext uri="{BB962C8B-B14F-4D97-AF65-F5344CB8AC3E}">
        <p14:creationId xmlns:p14="http://schemas.microsoft.com/office/powerpoint/2010/main" val="2771179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27584" y="1052736"/>
            <a:ext cx="7680854" cy="4320480"/>
          </a:xfrm>
          <a:prstGeom prst="rect">
            <a:avLst/>
          </a:prstGeom>
        </p:spPr>
      </p:pic>
    </p:spTree>
    <p:extLst>
      <p:ext uri="{BB962C8B-B14F-4D97-AF65-F5344CB8AC3E}">
        <p14:creationId xmlns:p14="http://schemas.microsoft.com/office/powerpoint/2010/main" val="4051046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What’s next</a:t>
            </a:r>
            <a:r>
              <a:rPr lang="en-GB" dirty="0" smtClean="0"/>
              <a:t>?</a:t>
            </a:r>
            <a:endParaRPr lang="en-GB" dirty="0"/>
          </a:p>
        </p:txBody>
      </p:sp>
      <p:sp>
        <p:nvSpPr>
          <p:cNvPr id="2" name="Text Placeholder 1"/>
          <p:cNvSpPr>
            <a:spLocks noGrp="1"/>
          </p:cNvSpPr>
          <p:nvPr>
            <p:ph idx="1"/>
          </p:nvPr>
        </p:nvSpPr>
        <p:spPr/>
        <p:txBody>
          <a:bodyPr/>
          <a:lstStyle/>
          <a:p>
            <a:r>
              <a:rPr lang="en-GB" smtClean="0"/>
              <a:t>A more generalised architecture</a:t>
            </a:r>
          </a:p>
          <a:p>
            <a:r>
              <a:rPr lang="en-GB" smtClean="0"/>
              <a:t>The other 20%</a:t>
            </a:r>
          </a:p>
          <a:p>
            <a:r>
              <a:rPr lang="en-GB" smtClean="0"/>
              <a:t>Sharing the data</a:t>
            </a:r>
          </a:p>
          <a:p>
            <a:r>
              <a:rPr lang="en-GB" smtClean="0"/>
              <a:t>Legal highs: surface web and dark web</a:t>
            </a:r>
          </a:p>
          <a:p>
            <a:r>
              <a:rPr lang="en-GB" smtClean="0"/>
              <a:t>The role of organised crime</a:t>
            </a:r>
          </a:p>
          <a:p>
            <a:r>
              <a:rPr lang="en-GB" smtClean="0"/>
              <a:t>What’s new in the dark web? </a:t>
            </a:r>
          </a:p>
          <a:p>
            <a:r>
              <a:rPr lang="en-GB" smtClean="0"/>
              <a:t>Looking at other datasets</a:t>
            </a:r>
            <a:endParaRPr lang="en-GB" dirty="0" smtClean="0"/>
          </a:p>
        </p:txBody>
      </p:sp>
    </p:spTree>
    <p:extLst>
      <p:ext uri="{BB962C8B-B14F-4D97-AF65-F5344CB8AC3E}">
        <p14:creationId xmlns:p14="http://schemas.microsoft.com/office/powerpoint/2010/main" val="1495428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Any questions</a:t>
            </a:r>
            <a:r>
              <a:rPr lang="en-GB" dirty="0" smtClean="0"/>
              <a:t>?</a:t>
            </a:r>
            <a:endParaRPr lang="en-GB" dirty="0"/>
          </a:p>
        </p:txBody>
      </p:sp>
      <p:sp>
        <p:nvSpPr>
          <p:cNvPr id="2" name="Text Placeholder 1"/>
          <p:cNvSpPr>
            <a:spLocks noGrp="1"/>
          </p:cNvSpPr>
          <p:nvPr>
            <p:ph sz="half" idx="1"/>
          </p:nvPr>
        </p:nvSpPr>
        <p:spPr/>
        <p:txBody>
          <a:bodyPr/>
          <a:lstStyle/>
          <a:p>
            <a:pPr marL="0" indent="0" algn="ctr">
              <a:buNone/>
            </a:pPr>
            <a:endParaRPr lang="en-GB" dirty="0" smtClean="0"/>
          </a:p>
          <a:p>
            <a:pPr marL="0" indent="0" algn="ctr">
              <a:buNone/>
            </a:pPr>
            <a:r>
              <a:rPr lang="en-GB" sz="2400" dirty="0" smtClean="0"/>
              <a:t>Dr Andres Baravalle</a:t>
            </a:r>
          </a:p>
          <a:p>
            <a:pPr marL="0" indent="0" algn="ctr">
              <a:buNone/>
            </a:pPr>
            <a:r>
              <a:rPr lang="en-GB" sz="2400" dirty="0" smtClean="0">
                <a:hlinkClick r:id="rId2"/>
              </a:rPr>
              <a:t>a.baravalle@uel.ac.uk</a:t>
            </a:r>
            <a:endParaRPr lang="en-GB" sz="2400" dirty="0" smtClean="0"/>
          </a:p>
          <a:p>
            <a:pPr marL="0" indent="0" algn="ctr">
              <a:buNone/>
            </a:pPr>
            <a:r>
              <a:rPr lang="en-GB" sz="2400" dirty="0"/>
              <a:t>Mauro Sanchez Lopez</a:t>
            </a:r>
          </a:p>
          <a:p>
            <a:pPr marL="0" indent="0" algn="ctr">
              <a:buNone/>
            </a:pPr>
            <a:r>
              <a:rPr lang="en-GB" sz="2400" dirty="0">
                <a:hlinkClick r:id="rId3"/>
              </a:rPr>
              <a:t>mauro.slopezs@gmail.com</a:t>
            </a:r>
            <a:r>
              <a:rPr lang="en-GB" sz="2400" dirty="0"/>
              <a:t> </a:t>
            </a:r>
          </a:p>
          <a:p>
            <a:pPr marL="0" indent="0" algn="ctr">
              <a:buNone/>
            </a:pPr>
            <a:r>
              <a:rPr lang="en-GB" sz="2400" dirty="0" smtClean="0"/>
              <a:t>Dr Sin Wee Lee</a:t>
            </a:r>
          </a:p>
          <a:p>
            <a:pPr marL="0" indent="0" algn="ctr">
              <a:buNone/>
            </a:pPr>
            <a:r>
              <a:rPr lang="en-GB" sz="2400" dirty="0" smtClean="0">
                <a:hlinkClick r:id="rId4"/>
              </a:rPr>
              <a:t>s.w.lee@uel.ac.uk</a:t>
            </a:r>
            <a:r>
              <a:rPr lang="en-GB" sz="2400" dirty="0" smtClean="0"/>
              <a:t> </a:t>
            </a:r>
          </a:p>
          <a:p>
            <a:pPr marL="0" indent="0" algn="ctr">
              <a:buNone/>
            </a:pPr>
            <a:endParaRPr lang="en-GB" dirty="0" smtClean="0"/>
          </a:p>
          <a:p>
            <a:pPr marL="0" indent="0">
              <a:buNone/>
            </a:pPr>
            <a:endParaRPr lang="en-GB" dirty="0" smtClean="0"/>
          </a:p>
        </p:txBody>
      </p:sp>
      <p:pic>
        <p:nvPicPr>
          <p:cNvPr id="3" name="Content Placeholder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208899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Bibliography</a:t>
            </a:r>
            <a:endParaRPr lang="en-GB" dirty="0"/>
          </a:p>
        </p:txBody>
      </p:sp>
      <p:sp>
        <p:nvSpPr>
          <p:cNvPr id="2" name="Text Placeholder 1"/>
          <p:cNvSpPr>
            <a:spLocks noGrp="1"/>
          </p:cNvSpPr>
          <p:nvPr>
            <p:ph idx="1"/>
          </p:nvPr>
        </p:nvSpPr>
        <p:spPr/>
        <p:txBody>
          <a:bodyPr/>
          <a:lstStyle/>
          <a:p>
            <a:pPr marL="0" indent="0">
              <a:buNone/>
            </a:pPr>
            <a:r>
              <a:rPr lang="en-GB" sz="1000" dirty="0" smtClean="0"/>
              <a:t>M. Splitters, F. </a:t>
            </a:r>
            <a:r>
              <a:rPr lang="en-GB" sz="1000" dirty="0" err="1" smtClean="0"/>
              <a:t>Klaver</a:t>
            </a:r>
            <a:r>
              <a:rPr lang="en-GB" sz="1000" dirty="0" smtClean="0"/>
              <a:t>, G. </a:t>
            </a:r>
            <a:r>
              <a:rPr lang="en-GB" sz="1000" dirty="0" err="1" smtClean="0"/>
              <a:t>Koot</a:t>
            </a:r>
            <a:r>
              <a:rPr lang="en-GB" sz="1000" dirty="0" smtClean="0"/>
              <a:t> and M. Van </a:t>
            </a:r>
            <a:r>
              <a:rPr lang="en-GB" sz="1000" dirty="0" err="1" smtClean="0"/>
              <a:t>Staalduinen</a:t>
            </a:r>
            <a:r>
              <a:rPr lang="en-GB" sz="1000" dirty="0" smtClean="0"/>
              <a:t>, "Authorship Analysis on Dark Marketplace Forums," in </a:t>
            </a:r>
            <a:r>
              <a:rPr lang="en-GB" sz="1000" dirty="0" err="1" smtClean="0"/>
              <a:t>roceeding</a:t>
            </a:r>
            <a:r>
              <a:rPr lang="en-GB" sz="1000" dirty="0" smtClean="0"/>
              <a:t> of Intelligence and Security Informatics Conference (EISIC), Manchester, 2015. </a:t>
            </a:r>
          </a:p>
          <a:p>
            <a:pPr marL="0" indent="0">
              <a:buNone/>
            </a:pPr>
            <a:r>
              <a:rPr lang="en-GB" sz="1000" dirty="0" smtClean="0"/>
              <a:t>K. Bharat and A. Broder , "A technique for measuring the relative size and overlap of public Web search engines," Computer Networks and ISDN Systems, vol. 30, no. 1-7, pp. 379-388, 1998. </a:t>
            </a:r>
          </a:p>
          <a:p>
            <a:pPr marL="0" indent="0">
              <a:buNone/>
            </a:pPr>
            <a:r>
              <a:rPr lang="en-GB" sz="1000" dirty="0" smtClean="0"/>
              <a:t>M. Bergman, "White Paper: The Deep Web: Surfacing Hidden Value," The Journal of Electronic, vol. 7, no. 1, 2001. </a:t>
            </a:r>
          </a:p>
          <a:p>
            <a:pPr marL="0" indent="0">
              <a:buNone/>
            </a:pPr>
            <a:r>
              <a:rPr lang="en-GB" sz="1000" dirty="0" smtClean="0"/>
              <a:t>M. Eddy, "Inside the Dark Web," 04 02 2015. [Online]. Available: http://uk.pcmag.com/security/39461/guide/inside-the-dark-web. [Accessed 17 06 2016].</a:t>
            </a:r>
          </a:p>
          <a:p>
            <a:pPr marL="0" indent="0">
              <a:buNone/>
            </a:pPr>
            <a:r>
              <a:rPr lang="en-GB" sz="1000" dirty="0" smtClean="0"/>
              <a:t>M. Egan, "What is the Dark Web? How to access the Dark Web. What's the difference between the Dark Web and the Deep Web?," 2016 06 28. [Online]. Available: http://www.pcadvisor.co.uk/how-to/internet/what-is-dark-web-how-access-dark-web-deep-joc-beautfiulpeople-3593569/. [Accessed 17 06 2016].</a:t>
            </a:r>
          </a:p>
          <a:p>
            <a:pPr marL="0" indent="0">
              <a:buNone/>
            </a:pPr>
            <a:r>
              <a:rPr lang="en-GB" sz="1000" dirty="0" smtClean="0"/>
              <a:t>H. Oman, "Security Technology Progress: The 37th IEEE-AESS Carnahan Conference, Taiwan," IEEE Aerospace and Electronic Systems Magazine, vol. 19, no. 2, pp. 35-40, 2004. </a:t>
            </a:r>
          </a:p>
          <a:p>
            <a:pPr marL="0" indent="0">
              <a:buNone/>
            </a:pPr>
            <a:r>
              <a:rPr lang="en-GB" sz="1000" dirty="0" smtClean="0"/>
              <a:t>H. Chen, "The Terrorism Knowledge Portal: Advanced Methodologies for Collecting and </a:t>
            </a:r>
            <a:r>
              <a:rPr lang="en-GB" sz="1000" dirty="0" err="1" smtClean="0"/>
              <a:t>Analyzing</a:t>
            </a:r>
            <a:r>
              <a:rPr lang="en-GB" sz="1000" dirty="0" smtClean="0"/>
              <a:t> Information from the ‘Dark Web’ and Terrorism Research Resources," 08 2003. [Online]. Available: http://www.slideshare.net/suyu22/the-terrorism-knowledge-portal-advanced-methodologies-for-collecting-and-analyzing-information-from-the-dark-web-and-terrorism-research-resources. [Accessed 17 06 2016].</a:t>
            </a:r>
          </a:p>
          <a:p>
            <a:pPr marL="0" indent="0">
              <a:buNone/>
            </a:pPr>
            <a:r>
              <a:rPr lang="en-GB" sz="1000" dirty="0" smtClean="0"/>
              <a:t>A. Greenberg , "End Of The Silk Road: FBI Says It's Busted The Web's Biggest Anonymous Drug Black Market," 2 10 2013. [Online]. Available: http://www.forbes.com/sites/andygreenberg/2013/10/02/end-of-the-silk-road-fbi-busts-the-webs-biggest-anonymous-drug-black-market. [Accessed 16 6 2016].</a:t>
            </a:r>
          </a:p>
          <a:p>
            <a:pPr marL="0" indent="0">
              <a:buNone/>
            </a:pPr>
            <a:r>
              <a:rPr lang="en-GB" sz="1000" dirty="0" smtClean="0"/>
              <a:t>A. Greenberg, "Global Web Crackdown Arrests 17, Seizes Hundreds Of Dark Net Domains," 11 07 2014. [Online]. Available: https://www.wired.com/2014/11/operation-onymous-dark-web-arrests/. [Accessed 16 6 2016].</a:t>
            </a:r>
          </a:p>
          <a:p>
            <a:pPr marL="0" indent="0">
              <a:buNone/>
            </a:pPr>
            <a:r>
              <a:rPr lang="en-GB" sz="1000" dirty="0" smtClean="0"/>
              <a:t>A. Greenberg, "Drug Market ‘Agora’ Replaces the Silk Road as King of the Dark Net," 18 11 2015. [Online]. Available: http://www.wired.com/2014/09/agora-bigger-than-silk-road. [Accessed 17 06 2016].</a:t>
            </a:r>
          </a:p>
          <a:p>
            <a:pPr marL="0" indent="0">
              <a:buNone/>
            </a:pPr>
            <a:r>
              <a:rPr lang="en-GB" sz="1000" dirty="0" smtClean="0"/>
              <a:t>E. L. </a:t>
            </a:r>
            <a:r>
              <a:rPr lang="en-GB" sz="1000" dirty="0" err="1" smtClean="0"/>
              <a:t>Feige</a:t>
            </a:r>
            <a:r>
              <a:rPr lang="en-GB" sz="1000" dirty="0" smtClean="0"/>
              <a:t> , "Reflections on the Meaning and Measurement of Unobserved Economies: What Do We Really Know About the 'Shadow Economy'," Journal of Tax Administration , vol. 2, no. 6, 2016. </a:t>
            </a:r>
          </a:p>
          <a:p>
            <a:pPr marL="0" indent="0">
              <a:buNone/>
            </a:pPr>
            <a:r>
              <a:rPr lang="en-GB" sz="1000" dirty="0" smtClean="0"/>
              <a:t>R. S. Sandhu and P. </a:t>
            </a:r>
            <a:r>
              <a:rPr lang="en-GB" sz="1000" dirty="0" err="1" smtClean="0"/>
              <a:t>Samarati</a:t>
            </a:r>
            <a:r>
              <a:rPr lang="en-GB" sz="1000" dirty="0" smtClean="0"/>
              <a:t>, "Access control: principle and practice," IEEE Communications Magazine, vol. 32, no. 9, 1994. </a:t>
            </a:r>
          </a:p>
          <a:p>
            <a:pPr marL="0" indent="0">
              <a:buNone/>
            </a:pPr>
            <a:r>
              <a:rPr lang="en-GB" sz="1000" dirty="0" smtClean="0"/>
              <a:t>A. </a:t>
            </a:r>
            <a:r>
              <a:rPr lang="en-GB" sz="1000" dirty="0" err="1" smtClean="0"/>
              <a:t>Kolupaev</a:t>
            </a:r>
            <a:r>
              <a:rPr lang="en-GB" sz="1000" dirty="0" smtClean="0"/>
              <a:t> and J. </a:t>
            </a:r>
            <a:r>
              <a:rPr lang="en-GB" sz="1000" dirty="0" err="1" smtClean="0"/>
              <a:t>Ogijenko</a:t>
            </a:r>
            <a:r>
              <a:rPr lang="en-GB" sz="1000" dirty="0" smtClean="0"/>
              <a:t>, "CAPTCHAs: Humans vs. Bots," IEEE Security &amp; Privacy, vol. 6, no. 1, pp. 68-70, 2008. </a:t>
            </a:r>
          </a:p>
          <a:p>
            <a:pPr marL="0" indent="0">
              <a:buNone/>
            </a:pPr>
            <a:r>
              <a:rPr lang="en-GB" sz="1000" dirty="0" smtClean="0"/>
              <a:t>V. </a:t>
            </a:r>
            <a:r>
              <a:rPr lang="en-GB" sz="1000" dirty="0" err="1" smtClean="0"/>
              <a:t>Bhagwan</a:t>
            </a:r>
            <a:r>
              <a:rPr lang="en-GB" sz="1000" dirty="0" smtClean="0"/>
              <a:t> and T. </a:t>
            </a:r>
            <a:r>
              <a:rPr lang="en-GB" sz="1000" dirty="0" err="1" smtClean="0"/>
              <a:t>Grandison</a:t>
            </a:r>
            <a:r>
              <a:rPr lang="en-GB" sz="1000" dirty="0" smtClean="0"/>
              <a:t>, "Deactivation of Unwelcomed Deep Web Extraction Services through Random," in Web Services, 2009. ICWS 2009. IEEE International Conference on, Los Angeles, CA, 2009. </a:t>
            </a:r>
          </a:p>
          <a:p>
            <a:pPr marL="0" indent="0">
              <a:buNone/>
            </a:pPr>
            <a:r>
              <a:rPr lang="en-GB" sz="1000" dirty="0" smtClean="0"/>
              <a:t>C. </a:t>
            </a:r>
            <a:r>
              <a:rPr lang="en-GB" sz="1000" dirty="0" err="1" smtClean="0"/>
              <a:t>Efroymson</a:t>
            </a:r>
            <a:r>
              <a:rPr lang="en-GB" sz="1000" dirty="0" smtClean="0"/>
              <a:t>, "The Kinked Oligopoly Curve Reconsidered," The Quarterly Journal of Economics, vol. 69, no. 1, p. 119, 1995. </a:t>
            </a:r>
          </a:p>
          <a:p>
            <a:pPr marL="0" indent="0">
              <a:buNone/>
            </a:pPr>
            <a:endParaRPr lang="en-GB" sz="1000" dirty="0"/>
          </a:p>
        </p:txBody>
      </p:sp>
    </p:spTree>
    <p:extLst>
      <p:ext uri="{BB962C8B-B14F-4D97-AF65-F5344CB8AC3E}">
        <p14:creationId xmlns:p14="http://schemas.microsoft.com/office/powerpoint/2010/main" val="2768462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Synopsis</a:t>
            </a:r>
            <a:endParaRPr lang="en-GB" dirty="0"/>
          </a:p>
        </p:txBody>
      </p:sp>
      <p:sp>
        <p:nvSpPr>
          <p:cNvPr id="2" name="Text Placeholder 1"/>
          <p:cNvSpPr>
            <a:spLocks noGrp="1"/>
          </p:cNvSpPr>
          <p:nvPr>
            <p:ph idx="1"/>
          </p:nvPr>
        </p:nvSpPr>
        <p:spPr/>
        <p:txBody>
          <a:bodyPr/>
          <a:lstStyle/>
          <a:p>
            <a:r>
              <a:rPr lang="en-GB" sz="2400" dirty="0" smtClean="0"/>
              <a:t>Within the last years, governmental bodies have been futilely trying to fight against dark web hosted marketplaces. Shortly after the closing of “The Silk Road” by the FBI and Europol in 2013, new successors have been established. Through the combination of cryptocurrencies and nonstandard communication protocols and tools, agents can anonymously trade in a marketplace for illegal items without leaving any record.</a:t>
            </a:r>
          </a:p>
          <a:p>
            <a:r>
              <a:rPr lang="en-GB" sz="2400" dirty="0"/>
              <a:t>R</a:t>
            </a:r>
            <a:r>
              <a:rPr lang="en-GB" sz="2400" dirty="0" smtClean="0"/>
              <a:t>esearch was carried out to gain insights on the products and services sold within one of the larger marketplaces for drugs, fake ids and weapons on the Internet, Agora, and on new developments after the demise of Agora.</a:t>
            </a:r>
          </a:p>
          <a:p>
            <a:endParaRPr lang="en-GB" dirty="0"/>
          </a:p>
        </p:txBody>
      </p:sp>
    </p:spTree>
    <p:extLst>
      <p:ext uri="{BB962C8B-B14F-4D97-AF65-F5344CB8AC3E}">
        <p14:creationId xmlns:p14="http://schemas.microsoft.com/office/powerpoint/2010/main" val="302833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Timeline</a:t>
            </a:r>
            <a:endParaRPr lang="en-GB" dirty="0"/>
          </a:p>
        </p:txBody>
      </p:sp>
      <p:sp>
        <p:nvSpPr>
          <p:cNvPr id="2" name="Text Placeholder 1"/>
          <p:cNvSpPr>
            <a:spLocks noGrp="1"/>
          </p:cNvSpPr>
          <p:nvPr>
            <p:ph sz="half" idx="1"/>
          </p:nvPr>
        </p:nvSpPr>
        <p:spPr>
          <a:xfrm>
            <a:off x="457200" y="1600200"/>
            <a:ext cx="7859216" cy="4525963"/>
          </a:xfrm>
        </p:spPr>
        <p:txBody>
          <a:bodyPr/>
          <a:lstStyle/>
          <a:p>
            <a:pPr marL="0" indent="0">
              <a:buNone/>
            </a:pPr>
            <a:r>
              <a:rPr lang="en-GB" sz="1800" dirty="0" smtClean="0"/>
              <a:t>Timeline:</a:t>
            </a:r>
          </a:p>
          <a:p>
            <a:r>
              <a:rPr lang="en-GB" sz="1800" dirty="0" smtClean="0"/>
              <a:t>April 2015: Inception &amp; funding request</a:t>
            </a:r>
          </a:p>
          <a:p>
            <a:r>
              <a:rPr lang="en-GB" sz="1800" dirty="0" smtClean="0"/>
              <a:t>June 2015 – September 2015: Data collection</a:t>
            </a:r>
          </a:p>
          <a:p>
            <a:r>
              <a:rPr lang="en-GB" sz="1800" dirty="0" smtClean="0"/>
              <a:t>September 2015 – April 2016: Data analysis</a:t>
            </a:r>
          </a:p>
          <a:p>
            <a:r>
              <a:rPr lang="en-GB" sz="1800" dirty="0" smtClean="0"/>
              <a:t>July – August 2016: Writing up</a:t>
            </a:r>
          </a:p>
          <a:p>
            <a:r>
              <a:rPr lang="en-GB" sz="1800" dirty="0" smtClean="0"/>
              <a:t>September 2016: Press release, and front page on the Time!</a:t>
            </a:r>
          </a:p>
          <a:p>
            <a:endParaRPr lang="en-GB" sz="1800" dirty="0" smtClean="0"/>
          </a:p>
          <a:p>
            <a:pPr marL="0" indent="0">
              <a:buNone/>
            </a:pPr>
            <a:r>
              <a:rPr lang="en-GB" sz="1800" dirty="0" smtClean="0"/>
              <a:t>The team:</a:t>
            </a:r>
          </a:p>
          <a:p>
            <a:r>
              <a:rPr lang="en-GB" sz="1800" dirty="0" smtClean="0"/>
              <a:t>Dr Andres Baravalle, lead researcher</a:t>
            </a:r>
          </a:p>
          <a:p>
            <a:r>
              <a:rPr lang="en-GB" sz="1800" dirty="0" smtClean="0"/>
              <a:t>Dr Sin Wee Lee, researcher</a:t>
            </a:r>
          </a:p>
          <a:p>
            <a:r>
              <a:rPr lang="en-GB" sz="1800" dirty="0" smtClean="0"/>
              <a:t>Germans </a:t>
            </a:r>
            <a:r>
              <a:rPr lang="en-GB" sz="1800" dirty="0" err="1" smtClean="0"/>
              <a:t>Zaharovs</a:t>
            </a:r>
            <a:r>
              <a:rPr lang="en-GB" sz="1800" dirty="0" smtClean="0"/>
              <a:t>, research intern (data collection)</a:t>
            </a:r>
          </a:p>
          <a:p>
            <a:r>
              <a:rPr lang="en-GB" sz="1800" dirty="0" smtClean="0"/>
              <a:t>Mauro </a:t>
            </a:r>
            <a:r>
              <a:rPr lang="en-GB" sz="1800" dirty="0"/>
              <a:t>Sanchez </a:t>
            </a:r>
            <a:r>
              <a:rPr lang="en-GB" sz="1800" dirty="0" smtClean="0"/>
              <a:t>Lopez, final year project (data analysis)</a:t>
            </a:r>
          </a:p>
          <a:p>
            <a:endParaRPr lang="en-GB" sz="1400" dirty="0"/>
          </a:p>
        </p:txBody>
      </p:sp>
    </p:spTree>
    <p:extLst>
      <p:ext uri="{BB962C8B-B14F-4D97-AF65-F5344CB8AC3E}">
        <p14:creationId xmlns:p14="http://schemas.microsoft.com/office/powerpoint/2010/main" val="347164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34" y="0"/>
            <a:ext cx="8229600" cy="1143000"/>
          </a:xfrm>
        </p:spPr>
        <p:txBody>
          <a:bodyPr/>
          <a:lstStyle/>
          <a:p>
            <a:r>
              <a:rPr lang="en-GB" dirty="0" smtClean="0"/>
              <a:t>Media reception</a:t>
            </a:r>
            <a:endParaRPr lang="en-GB" dirty="0"/>
          </a:p>
        </p:txBody>
      </p:sp>
      <p:pic>
        <p:nvPicPr>
          <p:cNvPr id="3" name="Picture 2"/>
          <p:cNvPicPr>
            <a:picLocks noChangeAspect="1"/>
          </p:cNvPicPr>
          <p:nvPr/>
        </p:nvPicPr>
        <p:blipFill>
          <a:blip r:embed="rId3"/>
          <a:stretch>
            <a:fillRect/>
          </a:stretch>
        </p:blipFill>
        <p:spPr>
          <a:xfrm>
            <a:off x="4389076" y="4454759"/>
            <a:ext cx="2987291" cy="613191"/>
          </a:xfrm>
          <a:prstGeom prst="rect">
            <a:avLst/>
          </a:prstGeom>
        </p:spPr>
      </p:pic>
      <p:pic>
        <p:nvPicPr>
          <p:cNvPr id="4" name="Picture 3"/>
          <p:cNvPicPr>
            <a:picLocks noChangeAspect="1"/>
          </p:cNvPicPr>
          <p:nvPr/>
        </p:nvPicPr>
        <p:blipFill>
          <a:blip r:embed="rId4"/>
          <a:stretch>
            <a:fillRect/>
          </a:stretch>
        </p:blipFill>
        <p:spPr>
          <a:xfrm>
            <a:off x="4389076" y="5067950"/>
            <a:ext cx="2987291" cy="1195614"/>
          </a:xfrm>
          <a:prstGeom prst="rect">
            <a:avLst/>
          </a:prstGeom>
        </p:spPr>
      </p:pic>
      <p:pic>
        <p:nvPicPr>
          <p:cNvPr id="8" name="Picture 7"/>
          <p:cNvPicPr>
            <a:picLocks noChangeAspect="1"/>
          </p:cNvPicPr>
          <p:nvPr/>
        </p:nvPicPr>
        <p:blipFill>
          <a:blip r:embed="rId5"/>
          <a:stretch>
            <a:fillRect/>
          </a:stretch>
        </p:blipFill>
        <p:spPr>
          <a:xfrm>
            <a:off x="4746569" y="887388"/>
            <a:ext cx="2716733" cy="3407156"/>
          </a:xfrm>
          <a:prstGeom prst="rect">
            <a:avLst/>
          </a:prstGeom>
        </p:spPr>
      </p:pic>
      <p:pic>
        <p:nvPicPr>
          <p:cNvPr id="9" name="Picture 8"/>
          <p:cNvPicPr>
            <a:picLocks noChangeAspect="1"/>
          </p:cNvPicPr>
          <p:nvPr/>
        </p:nvPicPr>
        <p:blipFill>
          <a:blip r:embed="rId6"/>
          <a:stretch>
            <a:fillRect/>
          </a:stretch>
        </p:blipFill>
        <p:spPr>
          <a:xfrm>
            <a:off x="4879966" y="620688"/>
            <a:ext cx="2371245" cy="55178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962" y="1451682"/>
            <a:ext cx="3405468" cy="4353582"/>
          </a:xfrm>
          <a:prstGeom prst="rect">
            <a:avLst/>
          </a:prstGeom>
        </p:spPr>
      </p:pic>
    </p:spTree>
    <p:extLst>
      <p:ext uri="{BB962C8B-B14F-4D97-AF65-F5344CB8AC3E}">
        <p14:creationId xmlns:p14="http://schemas.microsoft.com/office/powerpoint/2010/main" val="188449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Surface web, deep web and dark </a:t>
            </a:r>
            <a:r>
              <a:rPr lang="en-GB" dirty="0" smtClean="0"/>
              <a:t>web</a:t>
            </a:r>
            <a:endParaRPr lang="en-GB" dirty="0"/>
          </a:p>
        </p:txBody>
      </p:sp>
      <p:sp>
        <p:nvSpPr>
          <p:cNvPr id="2" name="Text Placeholder 1"/>
          <p:cNvSpPr>
            <a:spLocks noGrp="1"/>
          </p:cNvSpPr>
          <p:nvPr>
            <p:ph idx="1"/>
          </p:nvPr>
        </p:nvSpPr>
        <p:spPr/>
        <p:txBody>
          <a:bodyPr/>
          <a:lstStyle/>
          <a:p>
            <a:r>
              <a:rPr lang="en-US" sz="1800" dirty="0" smtClean="0"/>
              <a:t>Research on the “size” of the Internet shows that its size (in term of hosts) has reached 1.05 billion hosts in early 2016 (</a:t>
            </a:r>
            <a:r>
              <a:rPr lang="en-US" sz="1800" dirty="0" smtClean="0">
                <a:hlinkClick r:id="rId2"/>
              </a:rPr>
              <a:t>http://ftp.isc.org/www/survey/reports/current/</a:t>
            </a:r>
            <a:r>
              <a:rPr lang="en-US" sz="1800" dirty="0" smtClean="0"/>
              <a:t>); about 3.5 billion users have now access to the Internet.  </a:t>
            </a:r>
            <a:endParaRPr lang="en-GB" sz="1800" dirty="0" smtClean="0"/>
          </a:p>
          <a:p>
            <a:r>
              <a:rPr lang="en-US" sz="1800" dirty="0" smtClean="0"/>
              <a:t>The </a:t>
            </a:r>
            <a:r>
              <a:rPr lang="en-US" sz="1800" b="1" dirty="0" smtClean="0"/>
              <a:t>surface web </a:t>
            </a:r>
            <a:r>
              <a:rPr lang="en-US" sz="1800" dirty="0" smtClean="0"/>
              <a:t>includes resources indexed by search engines and made publicly available. </a:t>
            </a:r>
          </a:p>
          <a:p>
            <a:r>
              <a:rPr lang="en-US" sz="1800" dirty="0" smtClean="0"/>
              <a:t>Regardless of the effort done by these search engines in order to index more content, some of the contents available on the internet are yet not indexed. That’s what we </a:t>
            </a:r>
            <a:r>
              <a:rPr lang="en-US" sz="1800" b="1" dirty="0" smtClean="0"/>
              <a:t>call the deep web</a:t>
            </a:r>
            <a:r>
              <a:rPr lang="en-US" sz="1800" dirty="0" smtClean="0"/>
              <a:t>.</a:t>
            </a:r>
            <a:endParaRPr lang="en-GB" sz="1800" dirty="0" smtClean="0"/>
          </a:p>
          <a:p>
            <a:pPr lvl="1"/>
            <a:r>
              <a:rPr lang="en-US" sz="1800" dirty="0" smtClean="0"/>
              <a:t>Bergman </a:t>
            </a:r>
            <a:r>
              <a:rPr lang="en-GB" sz="1800" dirty="0" smtClean="0"/>
              <a:t>(2001) </a:t>
            </a:r>
            <a:r>
              <a:rPr lang="en-US" sz="1800" dirty="0" smtClean="0"/>
              <a:t>estimated the deep web to be 400 to 550 times larger than the content on the surface. </a:t>
            </a:r>
            <a:endParaRPr lang="en-GB" sz="1800" dirty="0" smtClean="0"/>
          </a:p>
          <a:p>
            <a:r>
              <a:rPr lang="en-US" sz="1800" dirty="0" smtClean="0"/>
              <a:t>Under the deep web, we can find the dark web, the back alley of the Internet</a:t>
            </a:r>
            <a:r>
              <a:rPr lang="en-US" sz="2000" dirty="0" smtClean="0"/>
              <a:t>.</a:t>
            </a:r>
            <a:endParaRPr lang="en-GB" sz="2000" dirty="0"/>
          </a:p>
        </p:txBody>
      </p:sp>
    </p:spTree>
    <p:extLst>
      <p:ext uri="{BB962C8B-B14F-4D97-AF65-F5344CB8AC3E}">
        <p14:creationId xmlns:p14="http://schemas.microsoft.com/office/powerpoint/2010/main" val="308065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dark web - </a:t>
            </a:r>
            <a:r>
              <a:rPr lang="en-US" dirty="0"/>
              <a:t>a </a:t>
            </a:r>
            <a:r>
              <a:rPr lang="en-US" dirty="0" smtClean="0"/>
              <a:t>definition</a:t>
            </a:r>
            <a:endParaRPr lang="en-GB" dirty="0"/>
          </a:p>
        </p:txBody>
      </p:sp>
      <p:sp>
        <p:nvSpPr>
          <p:cNvPr id="2" name="Text Placeholder 1"/>
          <p:cNvSpPr>
            <a:spLocks noGrp="1"/>
          </p:cNvSpPr>
          <p:nvPr>
            <p:ph idx="1"/>
          </p:nvPr>
        </p:nvSpPr>
        <p:spPr/>
        <p:txBody>
          <a:bodyPr/>
          <a:lstStyle/>
          <a:p>
            <a:r>
              <a:rPr lang="en-US" sz="2000" dirty="0" smtClean="0"/>
              <a:t>We can define the Dark Web as "</a:t>
            </a:r>
            <a:r>
              <a:rPr lang="en-US" sz="2000" b="1" dirty="0" smtClean="0"/>
              <a:t>a collection of websites that are publicly visible, but hide the IP addresses of the servers that run them</a:t>
            </a:r>
            <a:r>
              <a:rPr lang="en-US" sz="2000" dirty="0" smtClean="0"/>
              <a:t>" </a:t>
            </a:r>
            <a:r>
              <a:rPr lang="en-GB" sz="2000" dirty="0" smtClean="0"/>
              <a:t>(Egan, 2016)</a:t>
            </a:r>
            <a:r>
              <a:rPr lang="en-US" sz="2000" dirty="0" smtClean="0"/>
              <a:t>. </a:t>
            </a:r>
          </a:p>
          <a:p>
            <a:r>
              <a:rPr lang="en-US" sz="2000" dirty="0" smtClean="0"/>
              <a:t>These web sites can be visited by users, but</a:t>
            </a:r>
            <a:r>
              <a:rPr lang="en-US" sz="2000" b="1" dirty="0" smtClean="0"/>
              <a:t> it is hard to identify where they are hosted and who hosts them</a:t>
            </a:r>
            <a:r>
              <a:rPr lang="en-US" sz="2000" dirty="0"/>
              <a:t>.</a:t>
            </a:r>
            <a:endParaRPr lang="en-US" sz="2000" dirty="0" smtClean="0"/>
          </a:p>
          <a:p>
            <a:pPr lvl="1"/>
            <a:r>
              <a:rPr lang="en-US" sz="1800" dirty="0" smtClean="0"/>
              <a:t>Hidden behind encryption protocols – typically either Tor (The Onion Routing) or I2P (Invisible Internet Project).</a:t>
            </a:r>
            <a:endParaRPr lang="en-GB" sz="1800" dirty="0" smtClean="0"/>
          </a:p>
          <a:p>
            <a:r>
              <a:rPr lang="en-US" sz="2000" dirty="0" smtClean="0"/>
              <a:t>While the expression "dark web" as we intend it today is relatively recent, </a:t>
            </a:r>
            <a:r>
              <a:rPr lang="en-US" sz="2000" b="1" dirty="0" smtClean="0"/>
              <a:t>the concepts around dark web have been under investigation since the early 2000s</a:t>
            </a:r>
            <a:r>
              <a:rPr lang="en-US" sz="2000" dirty="0" smtClean="0"/>
              <a:t>.  </a:t>
            </a:r>
            <a:endParaRPr lang="en-GB" sz="2000" dirty="0" smtClean="0"/>
          </a:p>
          <a:p>
            <a:pPr lvl="1"/>
            <a:r>
              <a:rPr lang="en-US" sz="1800" dirty="0" smtClean="0"/>
              <a:t>The concept for example comes up in several works by Chen, H. et el. around a "Terrorist Knowledge Portal" (cited in Oman, 2004). </a:t>
            </a:r>
            <a:endParaRPr lang="en-GB" sz="1800" dirty="0" smtClean="0"/>
          </a:p>
          <a:p>
            <a:endParaRPr lang="en-GB" dirty="0"/>
          </a:p>
        </p:txBody>
      </p:sp>
    </p:spTree>
    <p:extLst>
      <p:ext uri="{BB962C8B-B14F-4D97-AF65-F5344CB8AC3E}">
        <p14:creationId xmlns:p14="http://schemas.microsoft.com/office/powerpoint/2010/main" val="361768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Dark web – crypto currencies and anonymized </a:t>
            </a:r>
            <a:r>
              <a:rPr lang="en-US" dirty="0" smtClean="0"/>
              <a:t>access</a:t>
            </a:r>
            <a:endParaRPr lang="en-GB" dirty="0"/>
          </a:p>
        </p:txBody>
      </p:sp>
      <p:sp>
        <p:nvSpPr>
          <p:cNvPr id="2" name="Text Placeholder 1"/>
          <p:cNvSpPr>
            <a:spLocks noGrp="1"/>
          </p:cNvSpPr>
          <p:nvPr>
            <p:ph idx="1"/>
          </p:nvPr>
        </p:nvSpPr>
        <p:spPr/>
        <p:txBody>
          <a:bodyPr/>
          <a:lstStyle/>
          <a:p>
            <a:r>
              <a:rPr lang="en-US" sz="2800" dirty="0" smtClean="0"/>
              <a:t>The Dark Web usually relies on the combination of crypto currencies such as bitcoins and anonymized access as the foundations in creating a market place for dealing illegal drugs, weapons and other illegal contrabands.</a:t>
            </a:r>
            <a:endParaRPr lang="en-GB" sz="2800" dirty="0" smtClean="0"/>
          </a:p>
          <a:p>
            <a:r>
              <a:rPr lang="en-US" sz="2800" dirty="0" smtClean="0"/>
              <a:t>In recent years, the Dark Web has been in extreme scrutiny and investigations from legal authorities around the globe. </a:t>
            </a:r>
          </a:p>
          <a:p>
            <a:r>
              <a:rPr lang="en-US" sz="2800" dirty="0" smtClean="0"/>
              <a:t>2015 estimates put the size of the dark web to </a:t>
            </a:r>
            <a:r>
              <a:rPr lang="en-US" sz="2800" b="1" dirty="0" smtClean="0"/>
              <a:t>7,000-30,000 sites</a:t>
            </a:r>
            <a:endParaRPr lang="en-GB" sz="2800" b="1" dirty="0" smtClean="0"/>
          </a:p>
          <a:p>
            <a:endParaRPr lang="en-US" sz="2800" dirty="0"/>
          </a:p>
        </p:txBody>
      </p:sp>
    </p:spTree>
    <p:extLst>
      <p:ext uri="{BB962C8B-B14F-4D97-AF65-F5344CB8AC3E}">
        <p14:creationId xmlns:p14="http://schemas.microsoft.com/office/powerpoint/2010/main" val="1250857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CITE">
      <a:dk1>
        <a:srgbClr val="33471C"/>
      </a:dk1>
      <a:lt1>
        <a:srgbClr val="FFFFFF"/>
      </a:lt1>
      <a:dk2>
        <a:srgbClr val="BDCC2A"/>
      </a:dk2>
      <a:lt2>
        <a:srgbClr val="FFFFFF"/>
      </a:lt2>
      <a:accent1>
        <a:srgbClr val="CDDE54"/>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5091</TotalTime>
  <Words>2720</Words>
  <Application>Microsoft Office PowerPoint</Application>
  <PresentationFormat>On-screen Show (4:3)</PresentationFormat>
  <Paragraphs>166</Paragraphs>
  <Slides>32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template</vt:lpstr>
      <vt:lpstr>Mining the Dark Web: Drugs and Fake IDs</vt:lpstr>
      <vt:lpstr>Outline</vt:lpstr>
      <vt:lpstr>PowerPoint Presentation</vt:lpstr>
      <vt:lpstr>Synopsis</vt:lpstr>
      <vt:lpstr>Timeline</vt:lpstr>
      <vt:lpstr>Media reception</vt:lpstr>
      <vt:lpstr>Surface web, deep web and dark web</vt:lpstr>
      <vt:lpstr>The dark web - a definition</vt:lpstr>
      <vt:lpstr>Dark web – crypto currencies and anonymized access</vt:lpstr>
      <vt:lpstr>Dark web markets timeline: Silk Road and Post Silk Road eras</vt:lpstr>
      <vt:lpstr>Frosty’s got a problem with his PHP code</vt:lpstr>
      <vt:lpstr>The rise of Agora and the customer is always right </vt:lpstr>
      <vt:lpstr>What was Agora?</vt:lpstr>
      <vt:lpstr>Privacy and money</vt:lpstr>
      <vt:lpstr>Mining data from Agora</vt:lpstr>
      <vt:lpstr>Security protections – what Agora could have done</vt:lpstr>
      <vt:lpstr>And what Agora did</vt:lpstr>
      <vt:lpstr>What could they have done?</vt:lpstr>
      <vt:lpstr>Dilbert vs Agora</vt:lpstr>
      <vt:lpstr>Analysing the data</vt:lpstr>
      <vt:lpstr>What did we find?</vt:lpstr>
      <vt:lpstr>80% of Agora was drugs</vt:lpstr>
      <vt:lpstr>Geographical distribution</vt:lpstr>
      <vt:lpstr>Counterfeit documents</vt:lpstr>
      <vt:lpstr>Counterfeit documents – driving licenses</vt:lpstr>
      <vt:lpstr>Organised crime</vt:lpstr>
      <vt:lpstr>Organised crime – not teenagers in basements</vt:lpstr>
      <vt:lpstr>How did it start?</vt:lpstr>
      <vt:lpstr>Conclusions</vt:lpstr>
      <vt:lpstr>What’s next?</vt:lpstr>
      <vt:lpstr>Any questions?</vt:lpstr>
      <vt:lpstr>Bibliography</vt:lpstr>
    </vt:vector>
  </TitlesOfParts>
  <Company>University of East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Michael Thorne, Vice-Chancellor</dc:title>
  <dc:creator>Uel User</dc:creator>
  <cp:lastModifiedBy>Andres Baravalle</cp:lastModifiedBy>
  <cp:revision>251</cp:revision>
  <dcterms:created xsi:type="dcterms:W3CDTF">2006-06-13T13:22:08Z</dcterms:created>
  <dcterms:modified xsi:type="dcterms:W3CDTF">2017-01-19T18:52:24Z</dcterms:modified>
</cp:coreProperties>
</file>