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04" r:id="rId3"/>
    <p:sldId id="298" r:id="rId4"/>
    <p:sldId id="303" r:id="rId5"/>
    <p:sldId id="317" r:id="rId6"/>
    <p:sldId id="300" r:id="rId7"/>
    <p:sldId id="307" r:id="rId8"/>
    <p:sldId id="301" r:id="rId9"/>
    <p:sldId id="297" r:id="rId10"/>
    <p:sldId id="314" r:id="rId11"/>
    <p:sldId id="302" r:id="rId12"/>
    <p:sldId id="308" r:id="rId13"/>
    <p:sldId id="310" r:id="rId14"/>
    <p:sldId id="315" r:id="rId15"/>
    <p:sldId id="299" r:id="rId16"/>
    <p:sldId id="305" r:id="rId17"/>
    <p:sldId id="311" r:id="rId18"/>
    <p:sldId id="312" r:id="rId19"/>
    <p:sldId id="313" r:id="rId20"/>
    <p:sldId id="309" r:id="rId21"/>
    <p:sldId id="306" r:id="rId22"/>
    <p:sldId id="316" r:id="rId23"/>
    <p:sldId id="293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9" autoAdjust="0"/>
    <p:restoredTop sz="78820"/>
  </p:normalViewPr>
  <p:slideViewPr>
    <p:cSldViewPr snapToGrid="0" snapToObjects="1">
      <p:cViewPr varScale="1">
        <p:scale>
          <a:sx n="89" d="100"/>
          <a:sy n="89" d="100"/>
        </p:scale>
        <p:origin x="210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0FE10-9FF3-4B38-A662-C15CEE355DF7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A79EB-3A07-4961-B270-E8F657144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6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Community feel. Conferences have a real village feel. </a:t>
            </a:r>
          </a:p>
          <a:p>
            <a:r>
              <a:rPr lang="en-US" dirty="0"/>
              <a:t>Importance of recognizing the contribution from non-tech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A79EB-3A07-4961-B270-E8F657144F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1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Community feel. Conferences have a real village feel. </a:t>
            </a:r>
          </a:p>
          <a:p>
            <a:r>
              <a:rPr lang="en-US" dirty="0"/>
              <a:t>Importance of recognizing the contribution from non-tech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A79EB-3A07-4961-B270-E8F657144F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54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the Drupal issue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A79EB-3A07-4961-B270-E8F657144F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162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Public portfolio of wok, coding conventions, communicating with other developers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A79EB-3A07-4961-B270-E8F657144FD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6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Version control, documentation, comments, coding conventions, other people being able to understand, contribute to code.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A79EB-3A07-4961-B270-E8F657144FD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44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A79EB-3A07-4961-B270-E8F657144FD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7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FC-ADBE-45C3-B83A-A0F6D63565EE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F9D5-8E7B-40F9-AA38-691F47C1FEC4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9F10-F8F3-4004-9C90-0800C365A59F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69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155601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3F86-4C75-4B98-BD16-550C34AECFE1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6911-D412-44EF-9E44-9545CE5FAE49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1783-1EAC-4261-9BAE-337FBDF01730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68CD-0516-494C-B443-8D5EAB7A9E54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6207-4814-4F32-BC30-32FB093B801D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86E-D36E-4C72-9948-B306CE6F1620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F836-E007-4608-8830-61605C63DE62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2C9C-6B84-4D74-B21B-F3464D5A2768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167DAE-4878-4EFB-8D78-5CA3922A89F9}" type="datetimeFigureOut">
              <a:rPr lang="en-US" altLang="en-US"/>
              <a:pPr>
                <a:defRPr/>
              </a:pPr>
              <a:t>11/19/20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openuk.uk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D-o8S0VWsSDu2seacEwt_Q/video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dhat.com/en/about/open-source-education/educato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information-services/help-consultancy/is-skills/wikimedia" TargetMode="External"/><Relationship Id="rId2" Type="http://schemas.openxmlformats.org/officeDocument/2006/relationships/hyperlink" Target="https://open.ed.ac.uk/edinburghs-o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.ac.uk/information-services/learning-technology/noteable/about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1613" y="2130425"/>
            <a:ext cx="7013575" cy="1470025"/>
          </a:xfrm>
        </p:spPr>
        <p:txBody>
          <a:bodyPr/>
          <a:lstStyle/>
          <a:p>
            <a:pPr eaLnBrk="1" hangingPunct="1"/>
            <a:r>
              <a:rPr lang="en-US" dirty="0"/>
              <a:t>Championing Open Source in Higher Education</a:t>
            </a:r>
            <a:endParaRPr lang="en-US" alt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Bruce Darby</a:t>
            </a:r>
          </a:p>
          <a:p>
            <a:r>
              <a:rPr lang="en-GB" dirty="0"/>
              <a:t>Website and Communication</a:t>
            </a:r>
          </a:p>
          <a:p>
            <a:r>
              <a:rPr lang="en-GB" dirty="0"/>
              <a:t>Information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7EAD-0DF0-694F-8316-D7B0E9FF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focused on Drupal!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6B315-0D31-B84D-9C68-E2CB45D94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FB6E-9D8F-CE4A-9D68-AD5A188E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Champion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AA66-A044-FB40-AC38-964BCAB49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Wikipedia</a:t>
            </a:r>
          </a:p>
          <a:p>
            <a:r>
              <a:rPr lang="en-US" dirty="0"/>
              <a:t>Open Edinburgh event</a:t>
            </a:r>
          </a:p>
          <a:p>
            <a:r>
              <a:rPr lang="en-US" dirty="0"/>
              <a:t>Trying to build bridges between central services </a:t>
            </a:r>
            <a:r>
              <a:rPr lang="en-US"/>
              <a:t>and academics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93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D029-8FD7-154D-AA5A-92C1D45E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OpenUK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B95F2-A135-8048-AADD-ACFF6EDCF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638" y="2166939"/>
            <a:ext cx="7269162" cy="86201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https://openuk.uk</a:t>
            </a: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AEDCB5-9F9A-C948-9038-D838E5181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719" y="3074990"/>
            <a:ext cx="44450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76A5-6699-324A-A8E0-38C4CED1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OpenUK</a:t>
            </a:r>
            <a:r>
              <a:rPr lang="en-US" dirty="0"/>
              <a:t>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114A2-ED0F-E240-B591-AC7601B9A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https://www.youtube.com/channel/UCD-o8S0VWsSDu2seacEwt_Q/videos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2045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DC68-6BF8-5945-98D3-91718153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OpenUK</a:t>
            </a:r>
            <a:r>
              <a:rPr lang="en-US" dirty="0"/>
              <a:t> Universities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7CCE6-7718-AD48-BA46-3157FE67C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0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9054-E19F-8748-89FD-2DB5CB8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OpenUK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B761D-32C5-E246-81E5-1029DAACC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Event for UK University academics</a:t>
            </a:r>
          </a:p>
        </p:txBody>
      </p:sp>
    </p:spTree>
    <p:extLst>
      <p:ext uri="{BB962C8B-B14F-4D97-AF65-F5344CB8AC3E}">
        <p14:creationId xmlns:p14="http://schemas.microsoft.com/office/powerpoint/2010/main" val="434668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67DE-C2A6-E940-BFE5-FD2973004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in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1151B-1259-0947-BBE3-F8A53DA03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Hat – Educators</a:t>
            </a:r>
          </a:p>
          <a:p>
            <a:pPr lvl="1"/>
            <a:r>
              <a:rPr lang="en-US" dirty="0">
                <a:hlinkClick r:id="rId2"/>
              </a:rPr>
              <a:t>https://www.redhat.com/en/about/open-source-education/educators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POSSE (Professors' Open Source Software Experience)</a:t>
            </a:r>
          </a:p>
        </p:txBody>
      </p:sp>
    </p:spTree>
    <p:extLst>
      <p:ext uri="{BB962C8B-B14F-4D97-AF65-F5344CB8AC3E}">
        <p14:creationId xmlns:p14="http://schemas.microsoft.com/office/powerpoint/2010/main" val="378023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7C0C-B79C-0B4C-8EE7-77DE647F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in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DC0E2-46EB-9644-B704-A2B9ABA0D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students know about open source? </a:t>
            </a:r>
          </a:p>
          <a:p>
            <a:pPr lvl="1"/>
            <a:r>
              <a:rPr lang="en-GB" dirty="0"/>
              <a:t>very little about licencing </a:t>
            </a:r>
          </a:p>
          <a:p>
            <a:pPr lvl="1"/>
            <a:r>
              <a:rPr lang="en-GB" dirty="0"/>
              <a:t>don’t understand how FOSS culture can lead to employment </a:t>
            </a:r>
          </a:p>
          <a:p>
            <a:pPr lvl="1"/>
            <a:r>
              <a:rPr lang="en-GB" dirty="0"/>
              <a:t>Don’t understand the portability of open source skills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9961-DF29-8340-B0D3-9A7044E4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in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1683-8E74-B244-9E8C-B3A60B242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much overlap between</a:t>
            </a:r>
          </a:p>
          <a:p>
            <a:pPr lvl="1"/>
            <a:r>
              <a:rPr lang="en-GB" dirty="0"/>
              <a:t>Higher Education, </a:t>
            </a:r>
          </a:p>
          <a:p>
            <a:pPr lvl="1"/>
            <a:r>
              <a:rPr lang="en-GB" dirty="0"/>
              <a:t>Open Source </a:t>
            </a:r>
          </a:p>
          <a:p>
            <a:pPr lvl="1"/>
            <a:r>
              <a:rPr lang="en-GB" dirty="0"/>
              <a:t>and Industry. </a:t>
            </a:r>
          </a:p>
          <a:p>
            <a:r>
              <a:rPr lang="en-GB" dirty="0"/>
              <a:t>So even though Open Source is very big in industry it doesn’t feature highly on HE curriculum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18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CB1E-0D7F-E141-B644-E79A48FC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in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6DFE-7BA6-294F-BDC3-E77B12875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in industry think that students understand all this perfectly!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3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F8FF-7ED3-F14A-8E59-35044C1E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657587D-8011-6A42-8A42-E43C77DEB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2609" y="1081088"/>
            <a:ext cx="4642616" cy="5335884"/>
          </a:xfrm>
        </p:spPr>
      </p:pic>
    </p:spTree>
    <p:extLst>
      <p:ext uri="{BB962C8B-B14F-4D97-AF65-F5344CB8AC3E}">
        <p14:creationId xmlns:p14="http://schemas.microsoft.com/office/powerpoint/2010/main" val="74472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67DE-C2A6-E940-BFE5-FD2973004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in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1151B-1259-0947-BBE3-F8A53DA03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we prepare academics to teach open source</a:t>
            </a:r>
          </a:p>
          <a:p>
            <a:pPr lvl="1"/>
            <a:r>
              <a:rPr lang="en-GB" dirty="0"/>
              <a:t>How to teach open source participation for students</a:t>
            </a:r>
          </a:p>
          <a:p>
            <a:pPr lvl="1"/>
            <a:r>
              <a:rPr lang="en-GB" dirty="0"/>
              <a:t>Projects that students can work on</a:t>
            </a:r>
          </a:p>
          <a:p>
            <a:pPr lvl="1"/>
            <a:r>
              <a:rPr lang="en-GB" dirty="0"/>
              <a:t>Employment</a:t>
            </a:r>
          </a:p>
          <a:p>
            <a:pPr lvl="1"/>
            <a:r>
              <a:rPr lang="en-GB" dirty="0"/>
              <a:t>Build portfolios</a:t>
            </a:r>
          </a:p>
          <a:p>
            <a:pPr lvl="1"/>
            <a:r>
              <a:rPr lang="en-GB" dirty="0"/>
              <a:t>Learn how to code in the real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35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5D54-D51C-584E-BADE-9C598491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at the University of Edinburgh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3A234-BB8A-6547-B9D4-7A5BE8F3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Open Educational Resources</a:t>
            </a:r>
          </a:p>
          <a:p>
            <a:pPr lvl="1"/>
            <a:r>
              <a:rPr lang="en-US" sz="2400" dirty="0">
                <a:hlinkClick r:id="rId2"/>
              </a:rPr>
              <a:t>https://open.ed.ac.uk/edinburghs-oers/</a:t>
            </a:r>
            <a:endParaRPr lang="en-US" sz="2400" dirty="0"/>
          </a:p>
          <a:p>
            <a:r>
              <a:rPr lang="en-US" sz="2400" dirty="0" err="1"/>
              <a:t>Wikimedian</a:t>
            </a:r>
            <a:r>
              <a:rPr lang="en-US" sz="2400" dirty="0"/>
              <a:t> in residence</a:t>
            </a:r>
          </a:p>
          <a:p>
            <a:pPr lvl="1"/>
            <a:r>
              <a:rPr lang="en-US" sz="2400" dirty="0">
                <a:hlinkClick r:id="rId3"/>
              </a:rPr>
              <a:t>https://www.ed.ac.uk/information-services/help-consultancy/is-skills/wikimedia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Jupyter</a:t>
            </a:r>
            <a:r>
              <a:rPr lang="en-US" sz="2400" dirty="0"/>
              <a:t> notebooks</a:t>
            </a:r>
          </a:p>
          <a:p>
            <a:pPr lvl="1"/>
            <a:r>
              <a:rPr lang="en-US" sz="2400" dirty="0">
                <a:hlinkClick r:id="rId4"/>
              </a:rPr>
              <a:t>https://www.ed.ac.uk/information-services/learning-technology/noteable/about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64490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9F57-C2FD-E44D-875D-0E1B1A7D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DC855-3C3F-B34D-A295-41604A51F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46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onclusions"/>
          <p:cNvSpPr txBox="1">
            <a:spLocks noGrp="1"/>
          </p:cNvSpPr>
          <p:nvPr>
            <p:ph type="title"/>
          </p:nvPr>
        </p:nvSpPr>
        <p:spPr>
          <a:xfrm>
            <a:off x="1025263" y="671405"/>
            <a:ext cx="7804548" cy="118329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Further thoughts</a:t>
            </a:r>
            <a:endParaRPr dirty="0"/>
          </a:p>
        </p:txBody>
      </p:sp>
      <p:sp>
        <p:nvSpPr>
          <p:cNvPr id="159" name="Refresh your team by stepping off your treadmill…"/>
          <p:cNvSpPr txBox="1">
            <a:spLocks noGrp="1"/>
          </p:cNvSpPr>
          <p:nvPr>
            <p:ph type="body" idx="1"/>
          </p:nvPr>
        </p:nvSpPr>
        <p:spPr>
          <a:xfrm>
            <a:off x="1025264" y="1854696"/>
            <a:ext cx="7804547" cy="4420195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we get more Universities involved?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What’s the best way for us to stay connected?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93509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A654-A280-1646-8FD0-A7256A04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36A1E-2569-E040-BC8D-DFEBB151A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Bruce Darby</a:t>
            </a:r>
          </a:p>
          <a:p>
            <a:r>
              <a:rPr lang="en-GB" dirty="0"/>
              <a:t>Product Owner</a:t>
            </a:r>
          </a:p>
          <a:p>
            <a:r>
              <a:rPr lang="en-GB" dirty="0"/>
              <a:t>University of Edinburgh's Content Management System which is based on the Open Source CMS Drupal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8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02A1-E2F0-C641-A3CB-A084456C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3A3C608-E932-9740-9C3D-B62E5E8F9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57631" y="977900"/>
            <a:ext cx="3789175" cy="5352962"/>
          </a:xfrm>
        </p:spPr>
      </p:pic>
    </p:spTree>
    <p:extLst>
      <p:ext uri="{BB962C8B-B14F-4D97-AF65-F5344CB8AC3E}">
        <p14:creationId xmlns:p14="http://schemas.microsoft.com/office/powerpoint/2010/main" val="193835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65E7-47D2-754A-B6AF-E7D84A63B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FEADB-B324-8A44-8E27-BF1D229A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Source communities</a:t>
            </a:r>
          </a:p>
          <a:p>
            <a:r>
              <a:rPr lang="en-US" dirty="0"/>
              <a:t>How </a:t>
            </a:r>
            <a:r>
              <a:rPr lang="en-US" dirty="0" err="1"/>
              <a:t>UoE</a:t>
            </a:r>
            <a:r>
              <a:rPr lang="en-US" dirty="0"/>
              <a:t> supports this</a:t>
            </a:r>
          </a:p>
          <a:p>
            <a:r>
              <a:rPr lang="en-US" dirty="0"/>
              <a:t>Non-technical support for Open Source</a:t>
            </a:r>
          </a:p>
          <a:p>
            <a:r>
              <a:rPr lang="en-US" dirty="0"/>
              <a:t>Widening the focus</a:t>
            </a:r>
          </a:p>
          <a:p>
            <a:r>
              <a:rPr lang="en-US" dirty="0"/>
              <a:t>But closing some gaps</a:t>
            </a:r>
          </a:p>
          <a:p>
            <a:r>
              <a:rPr lang="en-US" dirty="0" err="1"/>
              <a:t>OpenUK</a:t>
            </a:r>
            <a:endParaRPr lang="en-US" dirty="0"/>
          </a:p>
          <a:p>
            <a:r>
              <a:rPr lang="en-US" dirty="0"/>
              <a:t>The future</a:t>
            </a:r>
          </a:p>
        </p:txBody>
      </p:sp>
    </p:spTree>
    <p:extLst>
      <p:ext uri="{BB962C8B-B14F-4D97-AF65-F5344CB8AC3E}">
        <p14:creationId xmlns:p14="http://schemas.microsoft.com/office/powerpoint/2010/main" val="1990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6384-E49D-2B40-AF04-47C1594BC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Drupal Community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86276-E98F-8547-8686-F9B0EF77F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Content Management System is based on Drupal and we try to support this by</a:t>
            </a:r>
          </a:p>
          <a:p>
            <a:pPr lvl="1"/>
            <a:r>
              <a:rPr lang="en-US" dirty="0"/>
              <a:t>Contribution days (code sprints)</a:t>
            </a:r>
          </a:p>
          <a:p>
            <a:pPr lvl="1"/>
            <a:r>
              <a:rPr lang="en-US" dirty="0"/>
              <a:t>Sponsoring events</a:t>
            </a:r>
          </a:p>
          <a:p>
            <a:pPr lvl="1"/>
            <a:r>
              <a:rPr lang="en-US" dirty="0"/>
              <a:t>Venue space</a:t>
            </a:r>
          </a:p>
          <a:p>
            <a:pPr lvl="1"/>
            <a:r>
              <a:rPr lang="en-US" dirty="0"/>
              <a:t>Volunteering time to support events</a:t>
            </a:r>
          </a:p>
        </p:txBody>
      </p:sp>
    </p:spTree>
    <p:extLst>
      <p:ext uri="{BB962C8B-B14F-4D97-AF65-F5344CB8AC3E}">
        <p14:creationId xmlns:p14="http://schemas.microsoft.com/office/powerpoint/2010/main" val="291935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F639-C713-D242-9092-59A3D193E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technical!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2156-4631-6542-A66B-ED560709E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0498-A412-214D-A5D2-A08D26A5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4226-3A36-FC49-B0E9-BC76CF759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 we do find it hard to contribute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8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900"/>
            <a:ext cx="9151625" cy="5486400"/>
          </a:xfrm>
        </p:spPr>
      </p:pic>
    </p:spTree>
    <p:extLst>
      <p:ext uri="{BB962C8B-B14F-4D97-AF65-F5344CB8AC3E}">
        <p14:creationId xmlns:p14="http://schemas.microsoft.com/office/powerpoint/2010/main" val="1245814117"/>
      </p:ext>
    </p:extLst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18959</TotalTime>
  <Words>471</Words>
  <Application>Microsoft Macintosh PowerPoint</Application>
  <PresentationFormat>On-screen Show (4:3)</PresentationFormat>
  <Paragraphs>84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MS PGothic</vt:lpstr>
      <vt:lpstr>Arial</vt:lpstr>
      <vt:lpstr>Calibri</vt:lpstr>
      <vt:lpstr>pres6</vt:lpstr>
      <vt:lpstr>Championing Open Source in Higher Education</vt:lpstr>
      <vt:lpstr>PowerPoint Presentation</vt:lpstr>
      <vt:lpstr>Who am I?!</vt:lpstr>
      <vt:lpstr>PowerPoint Presentation</vt:lpstr>
      <vt:lpstr>Today’s topics</vt:lpstr>
      <vt:lpstr>Drupal Community Support</vt:lpstr>
      <vt:lpstr>Not technical!</vt:lpstr>
      <vt:lpstr>PowerPoint Presentation</vt:lpstr>
      <vt:lpstr>PowerPoint Presentation</vt:lpstr>
      <vt:lpstr>Too focused on Drupal!</vt:lpstr>
      <vt:lpstr>Open Source Champion</vt:lpstr>
      <vt:lpstr>OpenUK</vt:lpstr>
      <vt:lpstr>OpenUK Awards</vt:lpstr>
      <vt:lpstr>OpenUK Universities Committee</vt:lpstr>
      <vt:lpstr>OpenUK</vt:lpstr>
      <vt:lpstr>Open Source in education</vt:lpstr>
      <vt:lpstr>Open Source in education</vt:lpstr>
      <vt:lpstr>Open Source in education</vt:lpstr>
      <vt:lpstr>Open Source in education</vt:lpstr>
      <vt:lpstr>Open Source in education</vt:lpstr>
      <vt:lpstr>Open Source at the University of Edinburgh</vt:lpstr>
      <vt:lpstr>Questions</vt:lpstr>
      <vt:lpstr>Further thoughts</vt:lpstr>
    </vt:vector>
  </TitlesOfParts>
  <Company>The University of Edinburgh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DARBY Bruce</cp:lastModifiedBy>
  <cp:revision>113</cp:revision>
  <dcterms:created xsi:type="dcterms:W3CDTF">2012-04-25T15:10:26Z</dcterms:created>
  <dcterms:modified xsi:type="dcterms:W3CDTF">2020-11-19T12:01:02Z</dcterms:modified>
</cp:coreProperties>
</file>