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89" autoAdjust="0"/>
  </p:normalViewPr>
  <p:slideViewPr>
    <p:cSldViewPr snapToGrid="0">
      <p:cViewPr varScale="1">
        <p:scale>
          <a:sx n="49" d="100"/>
          <a:sy n="49" d="100"/>
        </p:scale>
        <p:origin x="96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E534-8282-4B6D-9054-D5088B491FDE}" type="datetimeFigureOut">
              <a:rPr lang="en-GB" smtClean="0"/>
              <a:t>24/09/2013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0596-AAE8-4B8F-AD33-90D2C6908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639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E534-8282-4B6D-9054-D5088B491FDE}" type="datetimeFigureOut">
              <a:rPr lang="en-GB" smtClean="0"/>
              <a:t>24/09/2013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0596-AAE8-4B8F-AD33-90D2C6908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77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E534-8282-4B6D-9054-D5088B491FDE}" type="datetimeFigureOut">
              <a:rPr lang="en-GB" smtClean="0"/>
              <a:t>24/09/2013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0596-AAE8-4B8F-AD33-90D2C6908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47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E534-8282-4B6D-9054-D5088B491FDE}" type="datetimeFigureOut">
              <a:rPr lang="en-GB" smtClean="0"/>
              <a:t>24/09/2013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0596-AAE8-4B8F-AD33-90D2C6908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74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E534-8282-4B6D-9054-D5088B491FDE}" type="datetimeFigureOut">
              <a:rPr lang="en-GB" smtClean="0"/>
              <a:t>24/09/2013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0596-AAE8-4B8F-AD33-90D2C6908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390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E534-8282-4B6D-9054-D5088B491FDE}" type="datetimeFigureOut">
              <a:rPr lang="en-GB" smtClean="0"/>
              <a:t>24/09/2013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0596-AAE8-4B8F-AD33-90D2C6908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976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E534-8282-4B6D-9054-D5088B491FDE}" type="datetimeFigureOut">
              <a:rPr lang="en-GB" smtClean="0"/>
              <a:t>24/09/2013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0596-AAE8-4B8F-AD33-90D2C6908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114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E534-8282-4B6D-9054-D5088B491FDE}" type="datetimeFigureOut">
              <a:rPr lang="en-GB" smtClean="0"/>
              <a:t>24/09/2013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0596-AAE8-4B8F-AD33-90D2C6908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11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E534-8282-4B6D-9054-D5088B491FDE}" type="datetimeFigureOut">
              <a:rPr lang="en-GB" smtClean="0"/>
              <a:t>24/09/2013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0596-AAE8-4B8F-AD33-90D2C6908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916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E534-8282-4B6D-9054-D5088B491FDE}" type="datetimeFigureOut">
              <a:rPr lang="en-GB" smtClean="0"/>
              <a:t>24/09/2013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0596-AAE8-4B8F-AD33-90D2C6908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56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E534-8282-4B6D-9054-D5088B491FDE}" type="datetimeFigureOut">
              <a:rPr lang="en-GB" smtClean="0"/>
              <a:t>24/09/2013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0596-AAE8-4B8F-AD33-90D2C6908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90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9E534-8282-4B6D-9054-D5088B491FDE}" type="datetimeFigureOut">
              <a:rPr lang="en-GB" smtClean="0"/>
              <a:t>24/09/2013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30596-AAE8-4B8F-AD33-90D2C6908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87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Social Media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Successful</a:t>
            </a:r>
            <a:r>
              <a:rPr lang="en-GB" baseline="0" dirty="0" smtClean="0"/>
              <a:t> tools and paradigms for the gathering, coordination and presentation of intelligence </a:t>
            </a:r>
          </a:p>
          <a:p>
            <a:endParaRPr lang="en-GB" dirty="0"/>
          </a:p>
          <a:p>
            <a:r>
              <a:rPr lang="en-GB" baseline="0" dirty="0" smtClean="0"/>
              <a:t>Gavin Martin</a:t>
            </a:r>
          </a:p>
          <a:p>
            <a:r>
              <a:rPr lang="en-GB" dirty="0" smtClean="0"/>
              <a:t>Principal Consultant</a:t>
            </a:r>
          </a:p>
          <a:p>
            <a:r>
              <a:rPr lang="en-GB" baseline="0" dirty="0" smtClean="0"/>
              <a:t>CAI</a:t>
            </a:r>
            <a:r>
              <a:rPr lang="en-GB" dirty="0" smtClean="0"/>
              <a:t> Europe</a:t>
            </a:r>
          </a:p>
          <a:p>
            <a:r>
              <a:rPr lang="en-GB" baseline="0" dirty="0" smtClean="0"/>
              <a:t>Gavin_Martin@Compaid.com</a:t>
            </a:r>
          </a:p>
        </p:txBody>
      </p:sp>
    </p:spTree>
    <p:extLst>
      <p:ext uri="{BB962C8B-B14F-4D97-AF65-F5344CB8AC3E}">
        <p14:creationId xmlns:p14="http://schemas.microsoft.com/office/powerpoint/2010/main" val="318240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Control and 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Access frameworks with granular RBAC and AAAA</a:t>
            </a:r>
          </a:p>
          <a:p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search and association toolsets giving </a:t>
            </a:r>
          </a:p>
          <a:p>
            <a:pPr lvl="1"/>
            <a:r>
              <a:rPr lang="en-GB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structured (relational)</a:t>
            </a:r>
          </a:p>
          <a:p>
            <a:pPr lvl="1"/>
            <a:r>
              <a:rPr lang="en-GB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contextual (text search)</a:t>
            </a:r>
          </a:p>
          <a:p>
            <a:pPr lvl="1"/>
            <a:r>
              <a:rPr lang="en-GB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associative (graph, </a:t>
            </a:r>
            <a:r>
              <a:rPr lang="en-GB" sz="2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mapreduce</a:t>
            </a:r>
            <a:r>
              <a:rPr lang="en-GB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methods </a:t>
            </a:r>
          </a:p>
          <a:p>
            <a:pPr lvl="1"/>
            <a:endParaRPr lang="en-GB" dirty="0"/>
          </a:p>
          <a:p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Deliver the righ</a:t>
            </a:r>
            <a:r>
              <a:rPr lang="en-GB" dirty="0" smtClean="0"/>
              <a:t>t information to the right people</a:t>
            </a:r>
          </a:p>
        </p:txBody>
      </p:sp>
    </p:spTree>
    <p:extLst>
      <p:ext uri="{BB962C8B-B14F-4D97-AF65-F5344CB8AC3E}">
        <p14:creationId xmlns:p14="http://schemas.microsoft.com/office/powerpoint/2010/main" val="51239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Powerful Platforms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Cookie sheet data</a:t>
            </a:r>
            <a:r>
              <a:rPr lang="en-GB" baseline="0" dirty="0" smtClean="0"/>
              <a:t> centres</a:t>
            </a:r>
          </a:p>
          <a:p>
            <a:r>
              <a:rPr lang="en-GB" baseline="0" dirty="0" smtClean="0"/>
              <a:t>Compact remote/standalone solutions</a:t>
            </a:r>
          </a:p>
          <a:p>
            <a:r>
              <a:rPr lang="en-GB" baseline="0" dirty="0" smtClean="0"/>
              <a:t>Portable user access</a:t>
            </a:r>
          </a:p>
          <a:p>
            <a:r>
              <a:rPr lang="en-GB" baseline="0" dirty="0" smtClean="0"/>
              <a:t>Wide variety of interfaces and formats</a:t>
            </a:r>
          </a:p>
          <a:p>
            <a:r>
              <a:rPr lang="en-GB" baseline="0" dirty="0" smtClean="0"/>
              <a:t>Wearable user access within 2 years</a:t>
            </a:r>
          </a:p>
          <a:p>
            <a:r>
              <a:rPr lang="en-GB" baseline="0" dirty="0" smtClean="0"/>
              <a:t>Low cost of acquisition and refresh</a:t>
            </a:r>
          </a:p>
        </p:txBody>
      </p:sp>
    </p:spTree>
    <p:extLst>
      <p:ext uri="{BB962C8B-B14F-4D97-AF65-F5344CB8AC3E}">
        <p14:creationId xmlns:p14="http://schemas.microsoft.com/office/powerpoint/2010/main" val="396166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Secure platforms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Well documented architectures</a:t>
            </a:r>
          </a:p>
          <a:p>
            <a:r>
              <a:rPr lang="en-GB" dirty="0" smtClean="0"/>
              <a:t>Open and easy to inspect</a:t>
            </a:r>
          </a:p>
          <a:p>
            <a:r>
              <a:rPr lang="en-GB" dirty="0" smtClean="0"/>
              <a:t>Security</a:t>
            </a:r>
            <a:r>
              <a:rPr lang="en-GB" baseline="0" dirty="0" smtClean="0"/>
              <a:t> paradigm well understood</a:t>
            </a:r>
          </a:p>
          <a:p>
            <a:r>
              <a:rPr lang="en-GB" baseline="0" dirty="0" smtClean="0"/>
              <a:t>Deploy appropriate CRYPTO</a:t>
            </a:r>
          </a:p>
          <a:p>
            <a:r>
              <a:rPr lang="en-GB" baseline="0" dirty="0" smtClean="0"/>
              <a:t>Configurable cost </a:t>
            </a:r>
            <a:r>
              <a:rPr lang="en-GB" baseline="0" dirty="0" err="1" smtClean="0"/>
              <a:t>vs</a:t>
            </a:r>
            <a:r>
              <a:rPr lang="en-GB" baseline="0" dirty="0" smtClean="0"/>
              <a:t> risk</a:t>
            </a:r>
          </a:p>
        </p:txBody>
      </p:sp>
    </p:spTree>
    <p:extLst>
      <p:ext uri="{BB962C8B-B14F-4D97-AF65-F5344CB8AC3E}">
        <p14:creationId xmlns:p14="http://schemas.microsoft.com/office/powerpoint/2010/main" val="54235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Operational Collaboration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Enhance situational awareness</a:t>
            </a:r>
          </a:p>
          <a:p>
            <a:r>
              <a:rPr lang="en-GB" dirty="0" smtClean="0"/>
              <a:t>Coordinate operations and investigations</a:t>
            </a:r>
          </a:p>
          <a:p>
            <a:r>
              <a:rPr lang="en-GB" dirty="0" smtClean="0"/>
              <a:t>Familiar interfaces facilitate day to day tasks</a:t>
            </a:r>
          </a:p>
          <a:p>
            <a:r>
              <a:rPr lang="en-GB" dirty="0" smtClean="0"/>
              <a:t>Faster delivery time for new products</a:t>
            </a:r>
          </a:p>
          <a:p>
            <a:r>
              <a:rPr lang="en-GB" dirty="0" smtClean="0"/>
              <a:t>Cross-organisation</a:t>
            </a:r>
            <a:r>
              <a:rPr lang="en-GB" baseline="0" dirty="0" smtClean="0"/>
              <a:t> collaboration</a:t>
            </a:r>
          </a:p>
          <a:p>
            <a:r>
              <a:rPr lang="en-GB" baseline="0" dirty="0" smtClean="0"/>
              <a:t>Federated Data</a:t>
            </a:r>
            <a:r>
              <a:rPr lang="en-GB" dirty="0" smtClean="0"/>
              <a:t> and Access models</a:t>
            </a:r>
          </a:p>
        </p:txBody>
      </p:sp>
    </p:spTree>
    <p:extLst>
      <p:ext uri="{BB962C8B-B14F-4D97-AF65-F5344CB8AC3E}">
        <p14:creationId xmlns:p14="http://schemas.microsoft.com/office/powerpoint/2010/main" val="297500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It’s happening</a:t>
            </a:r>
            <a:r>
              <a:rPr lang="en-GB" baseline="0" dirty="0" smtClean="0"/>
              <a:t> now!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RSIGNALS</a:t>
            </a:r>
            <a:r>
              <a:rPr lang="en-GB" baseline="0" dirty="0" smtClean="0"/>
              <a:t> Google Earth in Afghanistan</a:t>
            </a:r>
            <a:endParaRPr lang="en-GB" dirty="0" smtClean="0"/>
          </a:p>
          <a:p>
            <a:r>
              <a:rPr lang="en-GB" dirty="0" smtClean="0"/>
              <a:t>DHS embracing social media</a:t>
            </a:r>
          </a:p>
          <a:p>
            <a:r>
              <a:rPr lang="en-GB" dirty="0" smtClean="0"/>
              <a:t>USIC A-Space</a:t>
            </a:r>
          </a:p>
          <a:p>
            <a:r>
              <a:rPr lang="en-GB" dirty="0" smtClean="0"/>
              <a:t>Lehigh Valley online crime system</a:t>
            </a:r>
          </a:p>
        </p:txBody>
      </p:sp>
    </p:spTree>
    <p:extLst>
      <p:ext uri="{BB962C8B-B14F-4D97-AF65-F5344CB8AC3E}">
        <p14:creationId xmlns:p14="http://schemas.microsoft.com/office/powerpoint/2010/main" val="339209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06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Gavin Martin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Market Intelligence</a:t>
            </a:r>
          </a:p>
          <a:p>
            <a:r>
              <a:rPr lang="en-GB" dirty="0" smtClean="0"/>
              <a:t>Credit &amp; Risk</a:t>
            </a:r>
          </a:p>
          <a:p>
            <a:r>
              <a:rPr lang="en-GB" dirty="0" smtClean="0"/>
              <a:t>CRM</a:t>
            </a:r>
          </a:p>
          <a:p>
            <a:r>
              <a:rPr lang="en-GB" dirty="0" smtClean="0"/>
              <a:t>CDR management and </a:t>
            </a:r>
            <a:r>
              <a:rPr lang="en-GB" dirty="0" err="1" smtClean="0"/>
              <a:t>metamining</a:t>
            </a:r>
            <a:endParaRPr lang="en-GB" dirty="0" smtClean="0"/>
          </a:p>
          <a:p>
            <a:r>
              <a:rPr lang="en-GB" dirty="0" smtClean="0"/>
              <a:t>Defence </a:t>
            </a:r>
          </a:p>
          <a:p>
            <a:r>
              <a:rPr lang="en-GB" dirty="0" smtClean="0"/>
              <a:t>Audit and Fraud Detection</a:t>
            </a:r>
          </a:p>
          <a:p>
            <a:r>
              <a:rPr lang="en-GB" dirty="0" smtClean="0"/>
              <a:t>Corps HQ C4I</a:t>
            </a:r>
          </a:p>
          <a:p>
            <a:r>
              <a:rPr lang="en-GB" dirty="0" smtClean="0"/>
              <a:t>MBCS, </a:t>
            </a:r>
            <a:r>
              <a:rPr lang="en-GB" dirty="0" err="1" smtClean="0"/>
              <a:t>A.InstISP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73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Surely Social</a:t>
            </a:r>
            <a:r>
              <a:rPr lang="en-GB" baseline="0" dirty="0" smtClean="0"/>
              <a:t> Media isn’t Relevant?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It’s a grass roots movement</a:t>
            </a:r>
          </a:p>
          <a:p>
            <a:r>
              <a:rPr lang="en-GB" dirty="0" smtClean="0"/>
              <a:t>It’s not coordinated</a:t>
            </a:r>
          </a:p>
          <a:p>
            <a:r>
              <a:rPr lang="en-GB" dirty="0" smtClean="0"/>
              <a:t>It’s not structured</a:t>
            </a:r>
          </a:p>
          <a:p>
            <a:r>
              <a:rPr lang="en-GB" dirty="0" smtClean="0"/>
              <a:t>It’s not relevant</a:t>
            </a:r>
          </a:p>
        </p:txBody>
      </p:sp>
    </p:spTree>
    <p:extLst>
      <p:ext uri="{BB962C8B-B14F-4D97-AF65-F5344CB8AC3E}">
        <p14:creationId xmlns:p14="http://schemas.microsoft.com/office/powerpoint/2010/main" val="238007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Media IS relevant!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Multi-million dollar global business</a:t>
            </a:r>
          </a:p>
          <a:p>
            <a:r>
              <a:rPr lang="en-GB" dirty="0" smtClean="0"/>
              <a:t>Profit driven</a:t>
            </a:r>
          </a:p>
          <a:p>
            <a:r>
              <a:rPr lang="en-GB" dirty="0" smtClean="0"/>
              <a:t>Sale of targeted advertising</a:t>
            </a:r>
          </a:p>
          <a:p>
            <a:r>
              <a:rPr lang="en-GB" dirty="0" smtClean="0"/>
              <a:t>Probably the biggest HUMINT, SIGINT and OPINT operation worldwide</a:t>
            </a:r>
          </a:p>
        </p:txBody>
      </p:sp>
    </p:spTree>
    <p:extLst>
      <p:ext uri="{BB962C8B-B14F-4D97-AF65-F5344CB8AC3E}">
        <p14:creationId xmlns:p14="http://schemas.microsoft.com/office/powerpoint/2010/main" val="216423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Rich data sets used to profile consumers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Face</a:t>
            </a:r>
            <a:r>
              <a:rPr lang="en-GB" baseline="0" dirty="0" smtClean="0"/>
              <a:t>book Graph Search</a:t>
            </a:r>
          </a:p>
          <a:p>
            <a:r>
              <a:rPr lang="en-GB" baseline="0" dirty="0" smtClean="0"/>
              <a:t>Twitter </a:t>
            </a:r>
            <a:r>
              <a:rPr lang="en-GB" baseline="0" dirty="0" err="1" smtClean="0"/>
              <a:t>Firehose</a:t>
            </a:r>
            <a:endParaRPr lang="en-GB" baseline="0" dirty="0" smtClean="0"/>
          </a:p>
          <a:p>
            <a:r>
              <a:rPr lang="en-GB" baseline="0" dirty="0" smtClean="0"/>
              <a:t>Google Maps</a:t>
            </a:r>
          </a:p>
          <a:p>
            <a:r>
              <a:rPr lang="en-GB" dirty="0" smtClean="0"/>
              <a:t>Mobile device usage and configuration</a:t>
            </a:r>
            <a:r>
              <a:rPr lang="en-GB" baseline="0" dirty="0" smtClean="0"/>
              <a:t/>
            </a:r>
            <a:br>
              <a:rPr lang="en-GB" baseline="0" dirty="0" smtClean="0"/>
            </a:br>
            <a:endParaRPr lang="en-GB" baseline="0" dirty="0" smtClean="0"/>
          </a:p>
          <a:p>
            <a:r>
              <a:rPr lang="en-GB" baseline="0" dirty="0" smtClean="0"/>
              <a:t>Look more closely at the advertisements you’re shown!</a:t>
            </a:r>
          </a:p>
        </p:txBody>
      </p:sp>
    </p:spTree>
    <p:extLst>
      <p:ext uri="{BB962C8B-B14F-4D97-AF65-F5344CB8AC3E}">
        <p14:creationId xmlns:p14="http://schemas.microsoft.com/office/powerpoint/2010/main" val="323567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COTS </a:t>
            </a:r>
            <a:r>
              <a:rPr lang="en-GB" dirty="0" err="1" smtClean="0"/>
              <a:t>vs</a:t>
            </a:r>
            <a:r>
              <a:rPr lang="en-GB" dirty="0" smtClean="0"/>
              <a:t> MILSPEC dilemma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Speed</a:t>
            </a:r>
            <a:r>
              <a:rPr lang="en-GB" baseline="0" dirty="0" smtClean="0"/>
              <a:t> to deployment</a:t>
            </a:r>
          </a:p>
          <a:p>
            <a:r>
              <a:rPr lang="en-GB" baseline="0" dirty="0" smtClean="0"/>
              <a:t>Ease of maintenance</a:t>
            </a:r>
          </a:p>
          <a:p>
            <a:r>
              <a:rPr lang="en-GB" baseline="0" dirty="0" smtClean="0"/>
              <a:t>Quicker adoption of new technology</a:t>
            </a:r>
          </a:p>
          <a:p>
            <a:r>
              <a:rPr lang="en-GB" baseline="0" dirty="0" smtClean="0"/>
              <a:t>STRAT / TAC appropriate</a:t>
            </a:r>
          </a:p>
          <a:p>
            <a:r>
              <a:rPr lang="en-GB" baseline="0" dirty="0" smtClean="0"/>
              <a:t>Cost of acquisition</a:t>
            </a:r>
          </a:p>
          <a:p>
            <a:r>
              <a:rPr lang="en-GB" baseline="0" dirty="0" smtClean="0"/>
              <a:t>Cost of ownership</a:t>
            </a:r>
          </a:p>
          <a:p>
            <a:r>
              <a:rPr lang="en-GB" baseline="0" dirty="0" smtClean="0"/>
              <a:t>Risk of deployment to partners / allies</a:t>
            </a:r>
          </a:p>
        </p:txBody>
      </p:sp>
    </p:spTree>
    <p:extLst>
      <p:ext uri="{BB962C8B-B14F-4D97-AF65-F5344CB8AC3E}">
        <p14:creationId xmlns:p14="http://schemas.microsoft.com/office/powerpoint/2010/main" val="23880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Easier to deploy</a:t>
            </a:r>
            <a:r>
              <a:rPr lang="en-GB" baseline="0" dirty="0" smtClean="0"/>
              <a:t> input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Posting</a:t>
            </a:r>
          </a:p>
          <a:p>
            <a:r>
              <a:rPr lang="en-GB" dirty="0" smtClean="0"/>
              <a:t>Tagging</a:t>
            </a:r>
          </a:p>
          <a:p>
            <a:r>
              <a:rPr lang="en-GB" dirty="0" smtClean="0"/>
              <a:t>Mentions</a:t>
            </a:r>
          </a:p>
          <a:p>
            <a:r>
              <a:rPr lang="en-GB" dirty="0" smtClean="0"/>
              <a:t>Pinning</a:t>
            </a:r>
          </a:p>
          <a:p>
            <a:r>
              <a:rPr lang="en-GB" dirty="0" smtClean="0"/>
              <a:t>Places</a:t>
            </a:r>
          </a:p>
          <a:p>
            <a:r>
              <a:rPr lang="en-GB" dirty="0" smtClean="0"/>
              <a:t>Pictures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Input</a:t>
            </a:r>
            <a:r>
              <a:rPr lang="en-GB" baseline="0" dirty="0" smtClean="0"/>
              <a:t> models for complex data that </a:t>
            </a:r>
            <a:r>
              <a:rPr lang="en-GB" b="1" baseline="0" dirty="0" smtClean="0"/>
              <a:t>everyone</a:t>
            </a:r>
            <a:r>
              <a:rPr lang="en-GB" b="0" baseline="0" dirty="0" smtClean="0"/>
              <a:t> knows how to use</a:t>
            </a:r>
          </a:p>
          <a:p>
            <a:r>
              <a:rPr lang="en-GB" b="0" baseline="0" dirty="0" smtClean="0"/>
              <a:t>Users are </a:t>
            </a:r>
            <a:r>
              <a:rPr lang="en-GB" b="1" baseline="0" dirty="0" smtClean="0"/>
              <a:t>already</a:t>
            </a:r>
            <a:r>
              <a:rPr lang="en-GB" b="0" baseline="0" dirty="0" smtClean="0"/>
              <a:t> trained</a:t>
            </a:r>
          </a:p>
        </p:txBody>
      </p:sp>
    </p:spTree>
    <p:extLst>
      <p:ext uri="{BB962C8B-B14F-4D97-AF65-F5344CB8AC3E}">
        <p14:creationId xmlns:p14="http://schemas.microsoft.com/office/powerpoint/2010/main" val="396415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Low cost, high capacity platforms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RAIN</a:t>
            </a:r>
          </a:p>
          <a:p>
            <a:r>
              <a:rPr lang="en-GB" dirty="0" smtClean="0"/>
              <a:t>Distributed</a:t>
            </a:r>
            <a:r>
              <a:rPr lang="en-GB" baseline="0" dirty="0" smtClean="0"/>
              <a:t> storage</a:t>
            </a:r>
          </a:p>
          <a:p>
            <a:r>
              <a:rPr lang="en-GB" baseline="0" dirty="0" smtClean="0"/>
              <a:t>Distributed processing</a:t>
            </a:r>
          </a:p>
          <a:p>
            <a:r>
              <a:rPr lang="en-GB" baseline="0" dirty="0" smtClean="0"/>
              <a:t>Incremental scaling</a:t>
            </a:r>
          </a:p>
        </p:txBody>
      </p:sp>
    </p:spTree>
    <p:extLst>
      <p:ext uri="{BB962C8B-B14F-4D97-AF65-F5344CB8AC3E}">
        <p14:creationId xmlns:p14="http://schemas.microsoft.com/office/powerpoint/2010/main" val="152698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Store,</a:t>
            </a:r>
            <a:r>
              <a:rPr lang="en-GB" baseline="0" dirty="0" smtClean="0"/>
              <a:t> enrich and transform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Low cost of entry</a:t>
            </a:r>
          </a:p>
          <a:p>
            <a:r>
              <a:rPr lang="en-GB" dirty="0" err="1" smtClean="0"/>
              <a:t>Performant</a:t>
            </a:r>
            <a:r>
              <a:rPr lang="en-GB" baseline="0" dirty="0" smtClean="0"/>
              <a:t> storage and processing</a:t>
            </a:r>
          </a:p>
          <a:p>
            <a:r>
              <a:rPr lang="en-GB" dirty="0" smtClean="0"/>
              <a:t>Indexing</a:t>
            </a:r>
          </a:p>
          <a:p>
            <a:r>
              <a:rPr lang="en-GB" baseline="0" dirty="0" smtClean="0"/>
              <a:t>Image recognition</a:t>
            </a:r>
          </a:p>
          <a:p>
            <a:r>
              <a:rPr lang="en-GB" baseline="0" dirty="0" smtClean="0"/>
              <a:t>Metadata </a:t>
            </a:r>
          </a:p>
          <a:p>
            <a:r>
              <a:rPr lang="en-GB" baseline="0" dirty="0" smtClean="0"/>
              <a:t>Ranking</a:t>
            </a:r>
          </a:p>
        </p:txBody>
      </p:sp>
    </p:spTree>
    <p:extLst>
      <p:ext uri="{BB962C8B-B14F-4D97-AF65-F5344CB8AC3E}">
        <p14:creationId xmlns:p14="http://schemas.microsoft.com/office/powerpoint/2010/main" val="259686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325</Words>
  <Application>Microsoft Office PowerPoint</Application>
  <PresentationFormat>Widescreen</PresentationFormat>
  <Paragraphs>95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Social Media</vt:lpstr>
      <vt:lpstr>Gavin Martin</vt:lpstr>
      <vt:lpstr>Surely Social Media isn’t Relevant?</vt:lpstr>
      <vt:lpstr>Social Media IS relevant!</vt:lpstr>
      <vt:lpstr>Rich data sets used to profile consumers</vt:lpstr>
      <vt:lpstr>The COTS vs MILSPEC dilemma</vt:lpstr>
      <vt:lpstr>Easier to deploy input models</vt:lpstr>
      <vt:lpstr>Low cost, high capacity platforms</vt:lpstr>
      <vt:lpstr>Store, enrich and transform</vt:lpstr>
      <vt:lpstr>Control and Presentation</vt:lpstr>
      <vt:lpstr>Powerful Platforms</vt:lpstr>
      <vt:lpstr>Secure platforms</vt:lpstr>
      <vt:lpstr>Operational Collaboration</vt:lpstr>
      <vt:lpstr>It’s happening now!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</dc:title>
  <dc:creator>Gavin Martin</dc:creator>
  <cp:lastModifiedBy>Gavin Martin</cp:lastModifiedBy>
  <cp:revision>9</cp:revision>
  <dcterms:created xsi:type="dcterms:W3CDTF">2013-09-24T09:19:01Z</dcterms:created>
  <dcterms:modified xsi:type="dcterms:W3CDTF">2013-09-24T13:27:19Z</dcterms:modified>
</cp:coreProperties>
</file>