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2" r:id="rId3"/>
    <p:sldId id="263" r:id="rId4"/>
    <p:sldId id="270" r:id="rId5"/>
    <p:sldId id="271" r:id="rId6"/>
    <p:sldId id="264" r:id="rId7"/>
    <p:sldId id="266" r:id="rId8"/>
    <p:sldId id="267" r:id="rId9"/>
    <p:sldId id="275" r:id="rId10"/>
    <p:sldId id="279" r:id="rId11"/>
    <p:sldId id="295" r:id="rId12"/>
    <p:sldId id="300" r:id="rId13"/>
    <p:sldId id="306" r:id="rId14"/>
    <p:sldId id="281" r:id="rId15"/>
    <p:sldId id="284" r:id="rId16"/>
    <p:sldId id="296" r:id="rId17"/>
    <p:sldId id="287" r:id="rId18"/>
    <p:sldId id="283" r:id="rId19"/>
    <p:sldId id="282" r:id="rId20"/>
    <p:sldId id="276" r:id="rId21"/>
    <p:sldId id="278" r:id="rId22"/>
    <p:sldId id="293" r:id="rId23"/>
    <p:sldId id="298" r:id="rId24"/>
    <p:sldId id="301" r:id="rId25"/>
    <p:sldId id="291" r:id="rId26"/>
    <p:sldId id="302" r:id="rId27"/>
    <p:sldId id="299" r:id="rId28"/>
    <p:sldId id="262" r:id="rId29"/>
    <p:sldId id="30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6441" autoAdjust="0"/>
  </p:normalViewPr>
  <p:slideViewPr>
    <p:cSldViewPr>
      <p:cViewPr>
        <p:scale>
          <a:sx n="70" d="100"/>
          <a:sy n="70" d="100"/>
        </p:scale>
        <p:origin x="-103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1E05F5-AE5F-4273-9732-3C870A1C3B74}" type="datetimeFigureOut">
              <a:rPr lang="en-GB" smtClean="0"/>
              <a:t>29/07/2015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F4F46-89E6-4384-9AD7-B2D2A5C7821F}" type="slidenum">
              <a:rPr lang="en-GB" smtClean="0"/>
              <a:t>‹#›</a:t>
            </a:fld>
            <a:endParaRPr lang="en-GB"/>
          </a:p>
        </p:txBody>
      </p:sp>
    </p:spTree>
    <p:extLst>
      <p:ext uri="{BB962C8B-B14F-4D97-AF65-F5344CB8AC3E}">
        <p14:creationId xmlns:p14="http://schemas.microsoft.com/office/powerpoint/2010/main" val="4291774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Open yet controlled - Horizontal and vertical communication, yet privacy, cyberbullying and security needed to be central.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Collaboration in a hierarchical system</a:t>
            </a:r>
            <a:r>
              <a:rPr lang="en-GB" baseline="0" dirty="0" smtClean="0"/>
              <a:t> – education tends to be hierarchical in structure, with information flows more often top-bottom, with sideways and bottom up communication much rarer.</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success whether everyone used it or not - we wanted staff to use the platform yet recognised they should be able to teach with or without the platform – it shouldn’t replace curriculum, rather support it</a:t>
            </a:r>
          </a:p>
          <a:p>
            <a:endParaRPr lang="en-GB" dirty="0"/>
          </a:p>
        </p:txBody>
      </p:sp>
      <p:sp>
        <p:nvSpPr>
          <p:cNvPr id="4" name="Slide Number Placeholder 3"/>
          <p:cNvSpPr>
            <a:spLocks noGrp="1"/>
          </p:cNvSpPr>
          <p:nvPr>
            <p:ph type="sldNum" sz="quarter" idx="10"/>
          </p:nvPr>
        </p:nvSpPr>
        <p:spPr/>
        <p:txBody>
          <a:bodyPr/>
          <a:lstStyle/>
          <a:p>
            <a:fld id="{3D9F4F46-89E6-4384-9AD7-B2D2A5C7821F}" type="slidenum">
              <a:rPr lang="en-GB" smtClean="0"/>
              <a:t>4</a:t>
            </a:fld>
            <a:endParaRPr lang="en-GB"/>
          </a:p>
        </p:txBody>
      </p:sp>
    </p:spTree>
    <p:extLst>
      <p:ext uri="{BB962C8B-B14F-4D97-AF65-F5344CB8AC3E}">
        <p14:creationId xmlns:p14="http://schemas.microsoft.com/office/powerpoint/2010/main" val="2810874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Zorin</a:t>
            </a:r>
            <a:r>
              <a:rPr lang="en-GB" baseline="0" dirty="0" smtClean="0"/>
              <a:t> comes with a built-in “look changer”, which allows the installation to resemble most common Windows interface – an ideal gateway off Windows for nervous users, at zero cost for either the software or retraining users.</a:t>
            </a:r>
            <a:endParaRPr lang="en-GB" dirty="0"/>
          </a:p>
        </p:txBody>
      </p:sp>
      <p:sp>
        <p:nvSpPr>
          <p:cNvPr id="4" name="Slide Number Placeholder 3"/>
          <p:cNvSpPr>
            <a:spLocks noGrp="1"/>
          </p:cNvSpPr>
          <p:nvPr>
            <p:ph type="sldNum" sz="quarter" idx="10"/>
          </p:nvPr>
        </p:nvSpPr>
        <p:spPr/>
        <p:txBody>
          <a:bodyPr/>
          <a:lstStyle/>
          <a:p>
            <a:fld id="{3D9F4F46-89E6-4384-9AD7-B2D2A5C7821F}" type="slidenum">
              <a:rPr lang="en-GB" smtClean="0"/>
              <a:t>21</a:t>
            </a:fld>
            <a:endParaRPr lang="en-GB"/>
          </a:p>
        </p:txBody>
      </p:sp>
    </p:spTree>
    <p:extLst>
      <p:ext uri="{BB962C8B-B14F-4D97-AF65-F5344CB8AC3E}">
        <p14:creationId xmlns:p14="http://schemas.microsoft.com/office/powerpoint/2010/main" val="2828480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9F4F46-89E6-4384-9AD7-B2D2A5C7821F}" type="slidenum">
              <a:rPr lang="en-GB" smtClean="0"/>
              <a:t>23</a:t>
            </a:fld>
            <a:endParaRPr lang="en-GB"/>
          </a:p>
        </p:txBody>
      </p:sp>
    </p:spTree>
    <p:extLst>
      <p:ext uri="{BB962C8B-B14F-4D97-AF65-F5344CB8AC3E}">
        <p14:creationId xmlns:p14="http://schemas.microsoft.com/office/powerpoint/2010/main" val="17605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9F4F46-89E6-4384-9AD7-B2D2A5C7821F}" type="slidenum">
              <a:rPr lang="en-GB" smtClean="0"/>
              <a:t>26</a:t>
            </a:fld>
            <a:endParaRPr lang="en-GB"/>
          </a:p>
        </p:txBody>
      </p:sp>
    </p:spTree>
    <p:extLst>
      <p:ext uri="{BB962C8B-B14F-4D97-AF65-F5344CB8AC3E}">
        <p14:creationId xmlns:p14="http://schemas.microsoft.com/office/powerpoint/2010/main" val="51479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Web 2.0 acted to shift power from </a:t>
            </a:r>
            <a:r>
              <a:rPr lang="en-GB" baseline="0" dirty="0" smtClean="0"/>
              <a:t>powerful </a:t>
            </a:r>
            <a:r>
              <a:rPr lang="en-GB" dirty="0" smtClean="0"/>
              <a:t>single point content creators to a more decentralised system, driven by a peer-connected audience. In an ideal</a:t>
            </a:r>
            <a:r>
              <a:rPr lang="en-GB" baseline="0" dirty="0" smtClean="0"/>
              <a:t> educational environment, the same networking would be taking place, at the low costs inherent in “reusing” code and content.</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D9F4F46-89E6-4384-9AD7-B2D2A5C7821F}" type="slidenum">
              <a:rPr lang="en-GB" smtClean="0"/>
              <a:t>8</a:t>
            </a:fld>
            <a:endParaRPr lang="en-GB"/>
          </a:p>
        </p:txBody>
      </p:sp>
    </p:spTree>
    <p:extLst>
      <p:ext uri="{BB962C8B-B14F-4D97-AF65-F5344CB8AC3E}">
        <p14:creationId xmlns:p14="http://schemas.microsoft.com/office/powerpoint/2010/main" val="334402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9F4F46-89E6-4384-9AD7-B2D2A5C7821F}" type="slidenum">
              <a:rPr lang="en-GB" smtClean="0"/>
              <a:t>9</a:t>
            </a:fld>
            <a:endParaRPr lang="en-GB"/>
          </a:p>
        </p:txBody>
      </p:sp>
    </p:spTree>
    <p:extLst>
      <p:ext uri="{BB962C8B-B14F-4D97-AF65-F5344CB8AC3E}">
        <p14:creationId xmlns:p14="http://schemas.microsoft.com/office/powerpoint/2010/main" val="198099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this example, we used Google Sites to create a “</a:t>
            </a:r>
            <a:r>
              <a:rPr lang="en-GB" baseline="0" dirty="0" err="1" smtClean="0"/>
              <a:t>launchpad</a:t>
            </a:r>
            <a:r>
              <a:rPr lang="en-GB" baseline="0" dirty="0" smtClean="0"/>
              <a:t>” to tools for creation and consumption.  The platform itself curates the best tools and content available at that time.  </a:t>
            </a:r>
            <a:endParaRPr lang="en-GB" dirty="0" smtClean="0"/>
          </a:p>
          <a:p>
            <a:endParaRPr lang="en-GB" dirty="0" smtClean="0"/>
          </a:p>
          <a:p>
            <a:r>
              <a:rPr lang="en-GB" dirty="0" smtClean="0"/>
              <a:t>RSS feeds,</a:t>
            </a:r>
            <a:r>
              <a:rPr lang="en-GB" baseline="0" dirty="0" smtClean="0"/>
              <a:t> URL linked icons and </a:t>
            </a:r>
            <a:r>
              <a:rPr lang="en-GB" dirty="0" smtClean="0"/>
              <a:t>embedded documents allow for curation of content from other areas, rather than the platform itself as a</a:t>
            </a:r>
            <a:r>
              <a:rPr lang="en-GB" baseline="0" dirty="0" smtClean="0"/>
              <a:t> store of content</a:t>
            </a:r>
            <a:r>
              <a:rPr lang="en-GB" dirty="0" smtClean="0"/>
              <a:t>.  When</a:t>
            </a:r>
            <a:r>
              <a:rPr lang="en-GB" baseline="0" dirty="0" smtClean="0"/>
              <a:t> there are so many good sources of content on the web, why recreate it – curate it instead!  RSS feeds keep the interface fresh without any need for an administrator to create content – students and staff always have a reason to return.</a:t>
            </a:r>
          </a:p>
        </p:txBody>
      </p:sp>
      <p:sp>
        <p:nvSpPr>
          <p:cNvPr id="4" name="Slide Number Placeholder 3"/>
          <p:cNvSpPr>
            <a:spLocks noGrp="1"/>
          </p:cNvSpPr>
          <p:nvPr>
            <p:ph type="sldNum" sz="quarter" idx="10"/>
          </p:nvPr>
        </p:nvSpPr>
        <p:spPr/>
        <p:txBody>
          <a:bodyPr/>
          <a:lstStyle/>
          <a:p>
            <a:fld id="{3D9F4F46-89E6-4384-9AD7-B2D2A5C7821F}" type="slidenum">
              <a:rPr lang="en-GB" smtClean="0"/>
              <a:t>10</a:t>
            </a:fld>
            <a:endParaRPr lang="en-GB"/>
          </a:p>
        </p:txBody>
      </p:sp>
    </p:spTree>
    <p:extLst>
      <p:ext uri="{BB962C8B-B14F-4D97-AF65-F5344CB8AC3E}">
        <p14:creationId xmlns:p14="http://schemas.microsoft.com/office/powerpoint/2010/main" val="19031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Ideal for flipped classroom, feedback outside or inside the classroom, and student-student</a:t>
            </a:r>
            <a:r>
              <a:rPr lang="en-GB" baseline="0" dirty="0" smtClean="0"/>
              <a:t> collaboration, as well as teacher-student collaboration.  In this example, I have used Google Docs, but increasingly, educational websites are building in collaboration, commenting and chat tools.  Hyperlinks to these tools can be added to the curation point, e.g. Google Site.</a:t>
            </a:r>
            <a:endParaRPr lang="en-GB" dirty="0"/>
          </a:p>
        </p:txBody>
      </p:sp>
      <p:sp>
        <p:nvSpPr>
          <p:cNvPr id="4" name="Slide Number Placeholder 3"/>
          <p:cNvSpPr>
            <a:spLocks noGrp="1"/>
          </p:cNvSpPr>
          <p:nvPr>
            <p:ph type="sldNum" sz="quarter" idx="10"/>
          </p:nvPr>
        </p:nvSpPr>
        <p:spPr/>
        <p:txBody>
          <a:bodyPr/>
          <a:lstStyle/>
          <a:p>
            <a:fld id="{3D9F4F46-89E6-4384-9AD7-B2D2A5C7821F}" type="slidenum">
              <a:rPr lang="en-GB" smtClean="0"/>
              <a:t>11</a:t>
            </a:fld>
            <a:endParaRPr lang="en-GB"/>
          </a:p>
        </p:txBody>
      </p:sp>
    </p:spTree>
    <p:extLst>
      <p:ext uri="{BB962C8B-B14F-4D97-AF65-F5344CB8AC3E}">
        <p14:creationId xmlns:p14="http://schemas.microsoft.com/office/powerpoint/2010/main" val="270720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Ideal for moving away from static Word documents to distribute</a:t>
            </a:r>
            <a:r>
              <a:rPr lang="en-GB" baseline="0" dirty="0" smtClean="0"/>
              <a:t> Schemes of Work and module handbooks, and more towards those using multimedia and blended learning resources.  Students can quickly access, edit and hyperlink from notebooks, or even collaborate to create syllabus or dictionaries of concepts. Hyperlinks to these tools can be added to the curation point, e.g. Google Site.</a:t>
            </a:r>
            <a:endParaRPr lang="en-GB" dirty="0" smtClean="0"/>
          </a:p>
          <a:p>
            <a:endParaRPr lang="en-GB" dirty="0"/>
          </a:p>
        </p:txBody>
      </p:sp>
      <p:sp>
        <p:nvSpPr>
          <p:cNvPr id="4" name="Slide Number Placeholder 3"/>
          <p:cNvSpPr>
            <a:spLocks noGrp="1"/>
          </p:cNvSpPr>
          <p:nvPr>
            <p:ph type="sldNum" sz="quarter" idx="10"/>
          </p:nvPr>
        </p:nvSpPr>
        <p:spPr/>
        <p:txBody>
          <a:bodyPr/>
          <a:lstStyle/>
          <a:p>
            <a:fld id="{3D9F4F46-89E6-4384-9AD7-B2D2A5C7821F}" type="slidenum">
              <a:rPr lang="en-GB" smtClean="0"/>
              <a:t>12</a:t>
            </a:fld>
            <a:endParaRPr lang="en-GB"/>
          </a:p>
        </p:txBody>
      </p:sp>
    </p:spTree>
    <p:extLst>
      <p:ext uri="{BB962C8B-B14F-4D97-AF65-F5344CB8AC3E}">
        <p14:creationId xmlns:p14="http://schemas.microsoft.com/office/powerpoint/2010/main" val="270720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example shows the drag</a:t>
            </a:r>
            <a:r>
              <a:rPr lang="en-GB" baseline="0" dirty="0" smtClean="0"/>
              <a:t> and drop interface offered by </a:t>
            </a:r>
            <a:r>
              <a:rPr lang="en-GB" baseline="0" dirty="0" err="1" smtClean="0"/>
              <a:t>Weebly</a:t>
            </a:r>
            <a:r>
              <a:rPr lang="en-GB" baseline="0" dirty="0" smtClean="0"/>
              <a:t> – website building tool is accessed directly in browser, no software install required.</a:t>
            </a:r>
            <a:endParaRPr lang="en-GB" dirty="0"/>
          </a:p>
        </p:txBody>
      </p:sp>
      <p:sp>
        <p:nvSpPr>
          <p:cNvPr id="4" name="Slide Number Placeholder 3"/>
          <p:cNvSpPr>
            <a:spLocks noGrp="1"/>
          </p:cNvSpPr>
          <p:nvPr>
            <p:ph type="sldNum" sz="quarter" idx="10"/>
          </p:nvPr>
        </p:nvSpPr>
        <p:spPr/>
        <p:txBody>
          <a:bodyPr/>
          <a:lstStyle/>
          <a:p>
            <a:fld id="{3D9F4F46-89E6-4384-9AD7-B2D2A5C7821F}" type="slidenum">
              <a:rPr lang="en-GB" smtClean="0"/>
              <a:t>15</a:t>
            </a:fld>
            <a:endParaRPr lang="en-GB"/>
          </a:p>
        </p:txBody>
      </p:sp>
    </p:spTree>
    <p:extLst>
      <p:ext uri="{BB962C8B-B14F-4D97-AF65-F5344CB8AC3E}">
        <p14:creationId xmlns:p14="http://schemas.microsoft.com/office/powerpoint/2010/main" val="350031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Again,</a:t>
            </a:r>
            <a:r>
              <a:rPr lang="en-GB" baseline="0" dirty="0" smtClean="0"/>
              <a:t> why reinvent the wheel, or in this case content – in this example, a website is built in </a:t>
            </a:r>
            <a:r>
              <a:rPr lang="en-GB" baseline="0" dirty="0" err="1" smtClean="0"/>
              <a:t>Weebly</a:t>
            </a:r>
            <a:r>
              <a:rPr lang="en-GB" baseline="0" dirty="0" smtClean="0"/>
              <a:t> (despite being a blogging tool, standard webpage layouts can be created), with links to external apps and websites. Hyperlinks to these tools can also be added to the curation point, e.g. Google Site.</a:t>
            </a:r>
            <a:endParaRPr lang="en-GB" dirty="0" smtClean="0"/>
          </a:p>
          <a:p>
            <a:endParaRPr lang="en-GB" dirty="0"/>
          </a:p>
        </p:txBody>
      </p:sp>
      <p:sp>
        <p:nvSpPr>
          <p:cNvPr id="4" name="Slide Number Placeholder 3"/>
          <p:cNvSpPr>
            <a:spLocks noGrp="1"/>
          </p:cNvSpPr>
          <p:nvPr>
            <p:ph type="sldNum" sz="quarter" idx="10"/>
          </p:nvPr>
        </p:nvSpPr>
        <p:spPr/>
        <p:txBody>
          <a:bodyPr/>
          <a:lstStyle/>
          <a:p>
            <a:fld id="{3D9F4F46-89E6-4384-9AD7-B2D2A5C7821F}" type="slidenum">
              <a:rPr lang="en-GB" smtClean="0"/>
              <a:t>16</a:t>
            </a:fld>
            <a:endParaRPr lang="en-GB"/>
          </a:p>
        </p:txBody>
      </p:sp>
    </p:spTree>
    <p:extLst>
      <p:ext uri="{BB962C8B-B14F-4D97-AF65-F5344CB8AC3E}">
        <p14:creationId xmlns:p14="http://schemas.microsoft.com/office/powerpoint/2010/main" val="394711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9F4F46-89E6-4384-9AD7-B2D2A5C7821F}" type="slidenum">
              <a:rPr lang="en-GB" smtClean="0"/>
              <a:t>19</a:t>
            </a:fld>
            <a:endParaRPr lang="en-GB"/>
          </a:p>
        </p:txBody>
      </p:sp>
    </p:spTree>
    <p:extLst>
      <p:ext uri="{BB962C8B-B14F-4D97-AF65-F5344CB8AC3E}">
        <p14:creationId xmlns:p14="http://schemas.microsoft.com/office/powerpoint/2010/main" val="125027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972CE72-E656-478C-B27A-4594583C0980}" type="datetimeFigureOut">
              <a:rPr lang="en-GB" smtClean="0"/>
              <a:t>29/07/2015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7578D-6063-4EA2-9E57-1ABE99012CBC}"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2CE72-E656-478C-B27A-4594583C0980}" type="datetimeFigureOut">
              <a:rPr lang="en-GB" smtClean="0"/>
              <a:t>29/07/2015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7578D-6063-4EA2-9E57-1ABE99012CB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2CE72-E656-478C-B27A-4594583C0980}" type="datetimeFigureOut">
              <a:rPr lang="en-GB" smtClean="0"/>
              <a:t>29/07/2015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7578D-6063-4EA2-9E57-1ABE99012CB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2CE72-E656-478C-B27A-4594583C0980}" type="datetimeFigureOut">
              <a:rPr lang="en-GB" smtClean="0"/>
              <a:t>29/07/2015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7578D-6063-4EA2-9E57-1ABE99012CB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2CE72-E656-478C-B27A-4594583C0980}" type="datetimeFigureOut">
              <a:rPr lang="en-GB" smtClean="0"/>
              <a:t>29/07/2015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7578D-6063-4EA2-9E57-1ABE99012CBC}"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72CE72-E656-478C-B27A-4594583C0980}" type="datetimeFigureOut">
              <a:rPr lang="en-GB" smtClean="0"/>
              <a:t>29/07/2015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7578D-6063-4EA2-9E57-1ABE99012CB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72CE72-E656-478C-B27A-4594583C0980}" type="datetimeFigureOut">
              <a:rPr lang="en-GB" smtClean="0"/>
              <a:t>29/07/2015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77578D-6063-4EA2-9E57-1ABE99012CBC}"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2CE72-E656-478C-B27A-4594583C0980}" type="datetimeFigureOut">
              <a:rPr lang="en-GB" smtClean="0"/>
              <a:t>29/07/2015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77578D-6063-4EA2-9E57-1ABE99012CB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2CE72-E656-478C-B27A-4594583C0980}" type="datetimeFigureOut">
              <a:rPr lang="en-GB" smtClean="0"/>
              <a:t>29/07/2015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77578D-6063-4EA2-9E57-1ABE99012CB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2CE72-E656-478C-B27A-4594583C0980}" type="datetimeFigureOut">
              <a:rPr lang="en-GB" smtClean="0"/>
              <a:t>29/07/2015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7578D-6063-4EA2-9E57-1ABE99012CBC}"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2CE72-E656-478C-B27A-4594583C0980}" type="datetimeFigureOut">
              <a:rPr lang="en-GB" smtClean="0"/>
              <a:t>29/07/2015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7578D-6063-4EA2-9E57-1ABE99012CB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972CE72-E656-478C-B27A-4594583C0980}" type="datetimeFigureOut">
              <a:rPr lang="en-GB" smtClean="0"/>
              <a:t>29/07/2015</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977578D-6063-4EA2-9E57-1ABE99012CB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eebly.com/" TargetMode="External"/><Relationship Id="rId2" Type="http://schemas.openxmlformats.org/officeDocument/2006/relationships/hyperlink" Target="https://www.google.com/edu/products/productivity-tools/" TargetMode="External"/><Relationship Id="rId1" Type="http://schemas.openxmlformats.org/officeDocument/2006/relationships/slideLayout" Target="../slideLayouts/slideLayout2.xml"/><Relationship Id="rId6" Type="http://schemas.openxmlformats.org/officeDocument/2006/relationships/hyperlink" Target="http://feed2js.org/" TargetMode="External"/><Relationship Id="rId5" Type="http://schemas.openxmlformats.org/officeDocument/2006/relationships/hyperlink" Target="http://www.rssmix.com/uk-news-feeds" TargetMode="External"/><Relationship Id="rId4" Type="http://schemas.openxmlformats.org/officeDocument/2006/relationships/hyperlink" Target="http://news.bbc.co.uk/cbbcnews/hi/newsid_4900000/newsid_4907000/4907020.s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www.weebly.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feedburner.google.com/" TargetMode="External"/><Relationship Id="rId4" Type="http://schemas.openxmlformats.org/officeDocument/2006/relationships/hyperlink" Target="https://support.google.com/calendar/answer/37083?hl=en"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tara.mcbride@gsm.org.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zorin-os.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usiness.bt.com/broadband-and-inter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upport.google.com/a/answer/1346936?hl=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dudirectory.withgoogle.com/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lewis@sthelenscollege.com" TargetMode="External"/><Relationship Id="rId2" Type="http://schemas.openxmlformats.org/officeDocument/2006/relationships/hyperlink" Target="mailto:tara.mcbride@gsm.org.uk"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E-Learning Mashups In the </a:t>
            </a:r>
            <a:r>
              <a:rPr lang="en-GB" dirty="0" err="1" smtClean="0"/>
              <a:t>OpenSource</a:t>
            </a:r>
            <a:r>
              <a:rPr lang="en-GB" dirty="0" smtClean="0"/>
              <a:t> Way</a:t>
            </a:r>
            <a:endParaRPr lang="en-GB" dirty="0"/>
          </a:p>
        </p:txBody>
      </p:sp>
      <p:sp>
        <p:nvSpPr>
          <p:cNvPr id="3" name="Subtitle 2"/>
          <p:cNvSpPr>
            <a:spLocks noGrp="1"/>
          </p:cNvSpPr>
          <p:nvPr>
            <p:ph type="subTitle" idx="1"/>
          </p:nvPr>
        </p:nvSpPr>
        <p:spPr/>
        <p:txBody>
          <a:bodyPr/>
          <a:lstStyle/>
          <a:p>
            <a:r>
              <a:rPr lang="en-GB" dirty="0" smtClean="0"/>
              <a:t>A presentation for BCS, Thursday 30</a:t>
            </a:r>
            <a:r>
              <a:rPr lang="en-GB" baseline="30000" dirty="0" smtClean="0"/>
              <a:t>th</a:t>
            </a:r>
            <a:r>
              <a:rPr lang="en-GB" dirty="0" smtClean="0"/>
              <a:t> July</a:t>
            </a:r>
            <a:endParaRPr lang="en-GB" dirty="0"/>
          </a:p>
        </p:txBody>
      </p:sp>
    </p:spTree>
    <p:extLst>
      <p:ext uri="{BB962C8B-B14F-4D97-AF65-F5344CB8AC3E}">
        <p14:creationId xmlns:p14="http://schemas.microsoft.com/office/powerpoint/2010/main" val="3533138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1474"/>
            <a:ext cx="9144000" cy="636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39552" y="99284"/>
            <a:ext cx="2880320" cy="131349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Curation</a:t>
            </a:r>
            <a:r>
              <a:rPr lang="en-GB" dirty="0" smtClean="0">
                <a:solidFill>
                  <a:schemeClr val="tx1"/>
                </a:solidFill>
              </a:rPr>
              <a:t>: </a:t>
            </a:r>
            <a:r>
              <a:rPr lang="en-GB" b="1" dirty="0" smtClean="0">
                <a:solidFill>
                  <a:schemeClr val="tx1"/>
                </a:solidFill>
              </a:rPr>
              <a:t>Curating tools and resources </a:t>
            </a:r>
            <a:r>
              <a:rPr lang="en-GB" dirty="0" smtClean="0">
                <a:solidFill>
                  <a:schemeClr val="tx1"/>
                </a:solidFill>
              </a:rPr>
              <a:t>using Google Sites. Access controlled by group memberships</a:t>
            </a:r>
            <a:endParaRPr lang="en-GB" dirty="0">
              <a:solidFill>
                <a:schemeClr val="tx1"/>
              </a:solidFill>
            </a:endParaRPr>
          </a:p>
        </p:txBody>
      </p:sp>
      <p:sp>
        <p:nvSpPr>
          <p:cNvPr id="6" name="Rounded Rectangle 5"/>
          <p:cNvSpPr/>
          <p:nvPr/>
        </p:nvSpPr>
        <p:spPr>
          <a:xfrm>
            <a:off x="179512" y="2060848"/>
            <a:ext cx="2664296" cy="11521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RSS feeding Google Calendar – content customised based on Google Apps login</a:t>
            </a:r>
            <a:endParaRPr lang="en-GB" dirty="0">
              <a:solidFill>
                <a:schemeClr val="tx1"/>
              </a:solidFill>
            </a:endParaRPr>
          </a:p>
        </p:txBody>
      </p:sp>
      <p:cxnSp>
        <p:nvCxnSpPr>
          <p:cNvPr id="8" name="Straight Arrow Connector 7"/>
          <p:cNvCxnSpPr/>
          <p:nvPr/>
        </p:nvCxnSpPr>
        <p:spPr>
          <a:xfrm flipV="1">
            <a:off x="971600" y="1628800"/>
            <a:ext cx="0" cy="4320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71600" y="3212976"/>
            <a:ext cx="0" cy="792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030316" y="99285"/>
            <a:ext cx="1872208" cy="80868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Embedded collaborative spreadsheets</a:t>
            </a:r>
            <a:endParaRPr lang="en-GB" dirty="0">
              <a:solidFill>
                <a:schemeClr val="tx1"/>
              </a:solidFill>
            </a:endParaRPr>
          </a:p>
        </p:txBody>
      </p:sp>
      <p:cxnSp>
        <p:nvCxnSpPr>
          <p:cNvPr id="15" name="Straight Arrow Connector 14"/>
          <p:cNvCxnSpPr/>
          <p:nvPr/>
        </p:nvCxnSpPr>
        <p:spPr>
          <a:xfrm flipH="1">
            <a:off x="4427984" y="315309"/>
            <a:ext cx="602332" cy="30537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39552" y="4149080"/>
            <a:ext cx="2304256" cy="11521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RSS feeds from school blogs</a:t>
            </a:r>
            <a:endParaRPr lang="en-GB" dirty="0">
              <a:solidFill>
                <a:schemeClr val="tx1"/>
              </a:solidFill>
            </a:endParaRPr>
          </a:p>
        </p:txBody>
      </p:sp>
      <p:cxnSp>
        <p:nvCxnSpPr>
          <p:cNvPr id="19" name="Straight Arrow Connector 18"/>
          <p:cNvCxnSpPr/>
          <p:nvPr/>
        </p:nvCxnSpPr>
        <p:spPr>
          <a:xfrm flipV="1">
            <a:off x="2827175" y="2060848"/>
            <a:ext cx="720080" cy="23042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843808" y="3212976"/>
            <a:ext cx="720080" cy="13321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39552" y="5589239"/>
            <a:ext cx="2304256" cy="11521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RSS feeds from external news sites</a:t>
            </a:r>
            <a:endParaRPr lang="en-GB" dirty="0">
              <a:solidFill>
                <a:schemeClr val="tx1"/>
              </a:solidFill>
            </a:endParaRPr>
          </a:p>
        </p:txBody>
      </p:sp>
      <p:cxnSp>
        <p:nvCxnSpPr>
          <p:cNvPr id="28" name="Straight Arrow Connector 27"/>
          <p:cNvCxnSpPr/>
          <p:nvPr/>
        </p:nvCxnSpPr>
        <p:spPr>
          <a:xfrm flipV="1">
            <a:off x="2827175" y="5301208"/>
            <a:ext cx="592697" cy="13321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878188" y="1412776"/>
            <a:ext cx="2710036" cy="313234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Icons as links to external apps, Google apps, websites, Docs, Sheets </a:t>
            </a:r>
            <a:r>
              <a:rPr lang="en-GB" dirty="0" err="1" smtClean="0">
                <a:solidFill>
                  <a:schemeClr val="tx1"/>
                </a:solidFill>
              </a:rPr>
              <a:t>etc</a:t>
            </a:r>
            <a:r>
              <a:rPr lang="en-GB" dirty="0" smtClean="0">
                <a:solidFill>
                  <a:schemeClr val="tx1"/>
                </a:solidFill>
              </a:rPr>
              <a:t> – can theoretically link to ANY URL, including passing credentials within customised URLs</a:t>
            </a:r>
            <a:endParaRPr lang="en-GB" dirty="0">
              <a:solidFill>
                <a:schemeClr val="tx1"/>
              </a:solidFill>
            </a:endParaRPr>
          </a:p>
        </p:txBody>
      </p:sp>
      <p:cxnSp>
        <p:nvCxnSpPr>
          <p:cNvPr id="6144" name="Straight Arrow Connector 6143"/>
          <p:cNvCxnSpPr/>
          <p:nvPr/>
        </p:nvCxnSpPr>
        <p:spPr>
          <a:xfrm>
            <a:off x="6372200" y="3392996"/>
            <a:ext cx="72008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3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nodeType="withEffect">
                                  <p:stCondLst>
                                    <p:cond delay="0"/>
                                  </p:stCondLst>
                                  <p:childTnLst>
                                    <p:set>
                                      <p:cBhvr>
                                        <p:cTn id="52" dur="1" fill="hold">
                                          <p:stCondLst>
                                            <p:cond delay="0"/>
                                          </p:stCondLst>
                                        </p:cTn>
                                        <p:tgtEl>
                                          <p:spTgt spid="6144"/>
                                        </p:tgtEl>
                                        <p:attrNameLst>
                                          <p:attrName>style.visibility</p:attrName>
                                        </p:attrNameLst>
                                      </p:cBhvr>
                                      <p:to>
                                        <p:strVal val="visible"/>
                                      </p:to>
                                    </p:set>
                                    <p:animEffect transition="in" filter="fade">
                                      <p:cBhvr>
                                        <p:cTn id="53" dur="500"/>
                                        <p:tgtEl>
                                          <p:spTgt spid="6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7" grpId="0" animBg="1"/>
      <p:bldP spid="27"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Enabling creation</a:t>
            </a:r>
            <a:endParaRPr lang="en-GB" dirty="0"/>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07504" y="3212976"/>
            <a:ext cx="2592288" cy="3645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Free collaborative document editing tools, such as Google Docs, allows for intervention DURING the student writing process.</a:t>
            </a:r>
          </a:p>
          <a:p>
            <a:pPr algn="ctr"/>
            <a:endParaRPr lang="en-GB" dirty="0"/>
          </a:p>
          <a:p>
            <a:pPr algn="ctr"/>
            <a:r>
              <a:rPr lang="en-GB" dirty="0" smtClean="0"/>
              <a:t>Also allows inclusion of multimedia, e.g. text, video and picture of Romeo and Juliet!</a:t>
            </a:r>
            <a:endParaRPr lang="en-GB" dirty="0"/>
          </a:p>
        </p:txBody>
      </p:sp>
    </p:spTree>
    <p:extLst>
      <p:ext uri="{BB962C8B-B14F-4D97-AF65-F5344CB8AC3E}">
        <p14:creationId xmlns:p14="http://schemas.microsoft.com/office/powerpoint/2010/main" val="483242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388424" cy="522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Enabling </a:t>
            </a:r>
            <a:r>
              <a:rPr lang="en-GB" dirty="0" smtClean="0"/>
              <a:t>creation</a:t>
            </a:r>
            <a:endParaRPr lang="en-GB" dirty="0"/>
          </a:p>
        </p:txBody>
      </p:sp>
      <p:sp>
        <p:nvSpPr>
          <p:cNvPr id="4" name="Rounded Rectangle 3"/>
          <p:cNvSpPr/>
          <p:nvPr/>
        </p:nvSpPr>
        <p:spPr>
          <a:xfrm>
            <a:off x="6588224" y="2780928"/>
            <a:ext cx="2376264"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Free notebook tools such as Evernote allow for collaborative syllabus writing. </a:t>
            </a:r>
          </a:p>
          <a:p>
            <a:pPr algn="ctr"/>
            <a:endParaRPr lang="en-GB" dirty="0"/>
          </a:p>
          <a:p>
            <a:pPr algn="ctr"/>
            <a:r>
              <a:rPr lang="en-GB" dirty="0" smtClean="0"/>
              <a:t>Mixed media also allows for multiple learning styles.</a:t>
            </a:r>
            <a:endParaRPr lang="en-GB" dirty="0"/>
          </a:p>
        </p:txBody>
      </p:sp>
    </p:spTree>
    <p:extLst>
      <p:ext uri="{BB962C8B-B14F-4D97-AF65-F5344CB8AC3E}">
        <p14:creationId xmlns:p14="http://schemas.microsoft.com/office/powerpoint/2010/main" val="21470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used to create Sites “mashup”</a:t>
            </a:r>
            <a:endParaRPr lang="en-GB" dirty="0"/>
          </a:p>
        </p:txBody>
      </p:sp>
      <p:sp>
        <p:nvSpPr>
          <p:cNvPr id="3" name="Content Placeholder 2"/>
          <p:cNvSpPr>
            <a:spLocks noGrp="1"/>
          </p:cNvSpPr>
          <p:nvPr>
            <p:ph idx="1"/>
          </p:nvPr>
        </p:nvSpPr>
        <p:spPr>
          <a:xfrm>
            <a:off x="457200" y="1600200"/>
            <a:ext cx="8363272" cy="4876800"/>
          </a:xfrm>
        </p:spPr>
        <p:txBody>
          <a:bodyPr>
            <a:noAutofit/>
          </a:bodyPr>
          <a:lstStyle/>
          <a:p>
            <a:pPr marL="0" indent="0">
              <a:buNone/>
            </a:pPr>
            <a:r>
              <a:rPr lang="en-GB" sz="1800" dirty="0" smtClean="0"/>
              <a:t>Google Apps for Education – Sites, Calendar, Groups</a:t>
            </a:r>
          </a:p>
          <a:p>
            <a:pPr marL="0" indent="0">
              <a:buNone/>
            </a:pPr>
            <a:r>
              <a:rPr lang="en-GB" sz="1800" dirty="0">
                <a:hlinkClick r:id="rId2"/>
              </a:rPr>
              <a:t>https://www.google.com/edu/products/productivity-tools</a:t>
            </a:r>
            <a:r>
              <a:rPr lang="en-GB" sz="1800" dirty="0" smtClean="0">
                <a:hlinkClick r:id="rId2"/>
              </a:rPr>
              <a:t>/</a:t>
            </a:r>
            <a:endParaRPr lang="en-GB" sz="1800" dirty="0" smtClean="0"/>
          </a:p>
          <a:p>
            <a:pPr marL="0" indent="0">
              <a:buNone/>
            </a:pPr>
            <a:r>
              <a:rPr lang="en-GB" sz="1800" dirty="0" smtClean="0"/>
              <a:t>Cost: Free</a:t>
            </a:r>
          </a:p>
          <a:p>
            <a:pPr marL="0" indent="0">
              <a:buNone/>
            </a:pPr>
            <a:endParaRPr lang="en-GB" sz="1800" dirty="0" smtClean="0"/>
          </a:p>
          <a:p>
            <a:pPr marL="0" indent="0">
              <a:buNone/>
            </a:pPr>
            <a:r>
              <a:rPr lang="en-GB" sz="1800" dirty="0" err="1" smtClean="0"/>
              <a:t>Weebly</a:t>
            </a:r>
            <a:r>
              <a:rPr lang="en-GB" sz="1800" dirty="0" smtClean="0"/>
              <a:t> – external website and blogging </a:t>
            </a:r>
          </a:p>
          <a:p>
            <a:pPr marL="0" indent="0">
              <a:buNone/>
            </a:pPr>
            <a:r>
              <a:rPr lang="en-GB" sz="1800" dirty="0" smtClean="0">
                <a:hlinkClick r:id="rId3"/>
              </a:rPr>
              <a:t>http://www.weebly.com</a:t>
            </a:r>
            <a:endParaRPr lang="en-GB" sz="1800" dirty="0" smtClean="0"/>
          </a:p>
          <a:p>
            <a:pPr marL="0" indent="0">
              <a:buNone/>
            </a:pPr>
            <a:r>
              <a:rPr lang="en-GB" sz="1800" dirty="0" smtClean="0"/>
              <a:t>Cost: $0-$8 per month</a:t>
            </a:r>
          </a:p>
          <a:p>
            <a:pPr marL="0" indent="0">
              <a:buNone/>
            </a:pPr>
            <a:endParaRPr lang="en-GB" sz="1800" dirty="0"/>
          </a:p>
          <a:p>
            <a:pPr marL="0" indent="0">
              <a:buNone/>
            </a:pPr>
            <a:r>
              <a:rPr lang="en-GB" sz="1800" dirty="0" smtClean="0"/>
              <a:t>External </a:t>
            </a:r>
            <a:r>
              <a:rPr lang="en-GB" sz="1800" dirty="0"/>
              <a:t>blogs and newsfeeds</a:t>
            </a:r>
          </a:p>
          <a:p>
            <a:r>
              <a:rPr lang="en-GB" sz="1800" dirty="0">
                <a:hlinkClick r:id="rId4"/>
              </a:rPr>
              <a:t>http://news.bbc.co.uk/cbbcnews/hi/newsid_4900000/newsid_4907000/4907020.stm</a:t>
            </a:r>
            <a:endParaRPr lang="en-GB" sz="1800" dirty="0"/>
          </a:p>
          <a:p>
            <a:r>
              <a:rPr lang="en-GB" sz="1800" dirty="0">
                <a:hlinkClick r:id="rId5"/>
              </a:rPr>
              <a:t>http://www.rssmix.com/uk-news-feeds</a:t>
            </a:r>
            <a:r>
              <a:rPr lang="en-GB" sz="1800" dirty="0"/>
              <a:t> </a:t>
            </a:r>
            <a:endParaRPr lang="en-GB" sz="1800" dirty="0" smtClean="0"/>
          </a:p>
          <a:p>
            <a:pPr marL="0" indent="0">
              <a:buNone/>
            </a:pPr>
            <a:r>
              <a:rPr lang="en-GB" sz="1800" dirty="0"/>
              <a:t>Cost: Free</a:t>
            </a:r>
          </a:p>
          <a:p>
            <a:endParaRPr lang="en-GB" sz="1800" dirty="0" smtClean="0"/>
          </a:p>
          <a:p>
            <a:pPr marL="0" indent="0">
              <a:buNone/>
            </a:pPr>
            <a:r>
              <a:rPr lang="en-GB" sz="1800" dirty="0"/>
              <a:t>RSS feed management, to move information between </a:t>
            </a:r>
            <a:r>
              <a:rPr lang="en-GB" sz="1800" dirty="0" smtClean="0"/>
              <a:t>all 3</a:t>
            </a:r>
            <a:endParaRPr lang="en-GB" sz="1800" dirty="0"/>
          </a:p>
          <a:p>
            <a:pPr marL="0" indent="0">
              <a:buNone/>
            </a:pPr>
            <a:r>
              <a:rPr lang="en-GB" sz="1800" dirty="0">
                <a:hlinkClick r:id="rId6"/>
              </a:rPr>
              <a:t>http://feed2js.org/</a:t>
            </a:r>
            <a:endParaRPr lang="en-GB" sz="1800" dirty="0"/>
          </a:p>
          <a:p>
            <a:pPr marL="0" indent="0">
              <a:buNone/>
            </a:pPr>
            <a:r>
              <a:rPr lang="en-GB" sz="1800" dirty="0"/>
              <a:t>Cost: </a:t>
            </a:r>
            <a:r>
              <a:rPr lang="en-GB" sz="1800" dirty="0" smtClean="0"/>
              <a:t>Free</a:t>
            </a:r>
            <a:endParaRPr lang="en-GB" sz="1800" dirty="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smtClean="0"/>
          </a:p>
          <a:p>
            <a:endParaRPr lang="en-GB" sz="1800" dirty="0"/>
          </a:p>
        </p:txBody>
      </p:sp>
    </p:spTree>
    <p:extLst>
      <p:ext uri="{BB962C8B-B14F-4D97-AF65-F5344CB8AC3E}">
        <p14:creationId xmlns:p14="http://schemas.microsoft.com/office/powerpoint/2010/main" val="2923389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Objective 2 – </a:t>
            </a:r>
            <a:r>
              <a:rPr lang="en-GB" sz="3200" dirty="0"/>
              <a:t>decentralise content creation</a:t>
            </a:r>
            <a:endParaRPr lang="en-GB" sz="3200" dirty="0"/>
          </a:p>
        </p:txBody>
      </p:sp>
      <p:sp>
        <p:nvSpPr>
          <p:cNvPr id="3" name="Content Placeholder 2"/>
          <p:cNvSpPr>
            <a:spLocks noGrp="1"/>
          </p:cNvSpPr>
          <p:nvPr>
            <p:ph idx="1"/>
          </p:nvPr>
        </p:nvSpPr>
        <p:spPr/>
        <p:txBody>
          <a:bodyPr/>
          <a:lstStyle/>
          <a:p>
            <a:endParaRPr lang="en-GB" dirty="0"/>
          </a:p>
          <a:p>
            <a:pPr marL="0" indent="0">
              <a:buNone/>
            </a:pPr>
            <a:r>
              <a:rPr lang="en-GB" dirty="0" smtClean="0"/>
              <a:t>One solution</a:t>
            </a:r>
          </a:p>
          <a:p>
            <a:pPr marL="0" indent="0">
              <a:buNone/>
            </a:pPr>
            <a:r>
              <a:rPr lang="en-GB" dirty="0" smtClean="0"/>
              <a:t>“Mash in” tools that allow for content to be separated from structure, i.e. tools that support RSS</a:t>
            </a:r>
            <a:r>
              <a:rPr lang="en-GB" dirty="0" smtClean="0"/>
              <a:t>.</a:t>
            </a:r>
          </a:p>
          <a:p>
            <a:pPr marL="0" indent="0">
              <a:buNone/>
            </a:pPr>
            <a:endParaRPr lang="en-GB" dirty="0" smtClean="0"/>
          </a:p>
          <a:p>
            <a:pPr marL="0" indent="0">
              <a:buNone/>
            </a:pPr>
            <a:r>
              <a:rPr lang="en-GB" dirty="0" smtClean="0"/>
              <a:t>Use blogs, RSS and automated email </a:t>
            </a:r>
            <a:r>
              <a:rPr lang="en-GB" dirty="0" smtClean="0"/>
              <a:t>for automation.</a:t>
            </a:r>
            <a:endParaRPr lang="en-GB" dirty="0" smtClean="0"/>
          </a:p>
          <a:p>
            <a:pPr marL="0" indent="0">
              <a:buNone/>
            </a:pPr>
            <a:endParaRPr lang="en-GB" dirty="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179317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42784" cy="990600"/>
          </a:xfrm>
        </p:spPr>
        <p:txBody>
          <a:bodyPr>
            <a:normAutofit/>
          </a:bodyPr>
          <a:lstStyle/>
          <a:p>
            <a:r>
              <a:rPr lang="en-GB" dirty="0" smtClean="0"/>
              <a:t>Objective </a:t>
            </a:r>
            <a:r>
              <a:rPr lang="en-GB" dirty="0" smtClean="0"/>
              <a:t>2: </a:t>
            </a:r>
            <a:r>
              <a:rPr lang="en-GB" dirty="0"/>
              <a:t>decentralise content </a:t>
            </a:r>
            <a:r>
              <a:rPr lang="en-GB" dirty="0" smtClean="0"/>
              <a:t>creation</a:t>
            </a:r>
            <a:endParaRPr lang="en-GB"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676400"/>
            <a:ext cx="8820472" cy="5105400"/>
          </a:xfrm>
          <a:prstGeom prst="rect">
            <a:avLst/>
          </a:prstGeom>
        </p:spPr>
      </p:pic>
      <p:sp>
        <p:nvSpPr>
          <p:cNvPr id="5" name="Rounded Rectangle 4"/>
          <p:cNvSpPr/>
          <p:nvPr/>
        </p:nvSpPr>
        <p:spPr>
          <a:xfrm>
            <a:off x="4895528" y="4077071"/>
            <a:ext cx="4104456" cy="26713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Drag and drop interfaces offered by content management platforms, e.g. </a:t>
            </a:r>
            <a:r>
              <a:rPr lang="en-GB" dirty="0" err="1">
                <a:solidFill>
                  <a:schemeClr val="tx1"/>
                </a:solidFill>
              </a:rPr>
              <a:t>W</a:t>
            </a:r>
            <a:r>
              <a:rPr lang="en-GB" dirty="0" err="1" smtClean="0">
                <a:solidFill>
                  <a:schemeClr val="tx1"/>
                </a:solidFill>
              </a:rPr>
              <a:t>eebly</a:t>
            </a:r>
            <a:r>
              <a:rPr lang="en-GB" dirty="0" smtClean="0">
                <a:solidFill>
                  <a:schemeClr val="tx1"/>
                </a:solidFill>
              </a:rPr>
              <a:t>, </a:t>
            </a:r>
            <a:r>
              <a:rPr lang="en-GB" dirty="0" err="1">
                <a:solidFill>
                  <a:schemeClr val="tx1"/>
                </a:solidFill>
              </a:rPr>
              <a:t>W</a:t>
            </a:r>
            <a:r>
              <a:rPr lang="en-GB" dirty="0" err="1" smtClean="0">
                <a:solidFill>
                  <a:schemeClr val="tx1"/>
                </a:solidFill>
              </a:rPr>
              <a:t>ordpress</a:t>
            </a:r>
            <a:r>
              <a:rPr lang="en-GB" dirty="0" smtClean="0">
                <a:solidFill>
                  <a:schemeClr val="tx1"/>
                </a:solidFill>
              </a:rPr>
              <a:t> offer a low cost alternative to outsourcing of website builds.</a:t>
            </a:r>
          </a:p>
          <a:p>
            <a:pPr algn="ctr"/>
            <a:endParaRPr lang="en-GB" dirty="0" smtClean="0">
              <a:solidFill>
                <a:schemeClr val="tx1"/>
              </a:solidFill>
            </a:endParaRPr>
          </a:p>
          <a:p>
            <a:pPr algn="ctr"/>
            <a:r>
              <a:rPr lang="en-GB" dirty="0" smtClean="0">
                <a:solidFill>
                  <a:schemeClr val="tx1"/>
                </a:solidFill>
              </a:rPr>
              <a:t>Little technical skills are required, and platform can be built up as public school website at low cost.</a:t>
            </a:r>
            <a:endParaRPr lang="en-GB" dirty="0">
              <a:solidFill>
                <a:schemeClr val="tx1"/>
              </a:solidFill>
            </a:endParaRPr>
          </a:p>
        </p:txBody>
      </p:sp>
    </p:spTree>
    <p:extLst>
      <p:ext uri="{BB962C8B-B14F-4D97-AF65-F5344CB8AC3E}">
        <p14:creationId xmlns:p14="http://schemas.microsoft.com/office/powerpoint/2010/main" val="167574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Blogs in disguise!!</a:t>
            </a:r>
            <a:endParaRPr lang="en-GB" dirty="0"/>
          </a:p>
        </p:txBody>
      </p:sp>
      <p:sp>
        <p:nvSpPr>
          <p:cNvPr id="3" name="Content Placeholder 2"/>
          <p:cNvSpPr>
            <a:spLocks noGrp="1"/>
          </p:cNvSpPr>
          <p:nvPr>
            <p:ph idx="1"/>
          </p:nvPr>
        </p:nvSpPr>
        <p:spPr/>
        <p:txBody>
          <a:bodyPr/>
          <a:lstStyle/>
          <a:p>
            <a:endParaRPr lang="en-GB"/>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4" y="1484784"/>
            <a:ext cx="9010650"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652120" y="4005064"/>
            <a:ext cx="3456364" cy="2758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smtClean="0"/>
              <a:t>Curate best apps/tools/websites </a:t>
            </a:r>
            <a:r>
              <a:rPr lang="en-GB" sz="1700" i="1" dirty="0" smtClean="0"/>
              <a:t>at this time </a:t>
            </a:r>
            <a:r>
              <a:rPr lang="en-GB" sz="1700" dirty="0" smtClean="0"/>
              <a:t>as resources for consumption.</a:t>
            </a:r>
          </a:p>
          <a:p>
            <a:pPr algn="ctr"/>
            <a:endParaRPr lang="en-GB" sz="1700" dirty="0" smtClean="0"/>
          </a:p>
          <a:p>
            <a:pPr algn="ctr"/>
            <a:r>
              <a:rPr lang="en-GB" sz="1700" dirty="0" smtClean="0"/>
              <a:t>E.g. these are hyperlinked images, built in drag and drop interface of </a:t>
            </a:r>
            <a:r>
              <a:rPr lang="en-GB" sz="1700" dirty="0" err="1" smtClean="0"/>
              <a:t>Weebly</a:t>
            </a:r>
            <a:r>
              <a:rPr lang="en-GB" sz="1700" dirty="0" smtClean="0"/>
              <a:t> – intended audience of parents, so placed on external website</a:t>
            </a:r>
            <a:endParaRPr lang="en-GB" sz="17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4784"/>
            <a:ext cx="9067943" cy="527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57" y="1408990"/>
            <a:ext cx="9160112" cy="519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66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15" y="533400"/>
            <a:ext cx="8526685" cy="990600"/>
          </a:xfrm>
        </p:spPr>
        <p:txBody>
          <a:bodyPr>
            <a:normAutofit/>
          </a:bodyPr>
          <a:lstStyle/>
          <a:p>
            <a:r>
              <a:rPr lang="en-GB" dirty="0" smtClean="0"/>
              <a:t>Objective </a:t>
            </a:r>
            <a:r>
              <a:rPr lang="en-GB" dirty="0"/>
              <a:t>2</a:t>
            </a:r>
            <a:r>
              <a:rPr lang="en-GB" dirty="0" smtClean="0"/>
              <a:t>: </a:t>
            </a:r>
            <a:r>
              <a:rPr lang="en-GB" dirty="0"/>
              <a:t>decentralise content </a:t>
            </a:r>
            <a:r>
              <a:rPr lang="en-GB" dirty="0" smtClean="0"/>
              <a:t>creation</a:t>
            </a:r>
            <a:endParaRPr lang="en-GB" dirty="0"/>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15" y="1484784"/>
            <a:ext cx="369180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5" y="3789040"/>
            <a:ext cx="5040102" cy="296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2461700" y="2402650"/>
            <a:ext cx="194421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4617949" y="3144304"/>
            <a:ext cx="746139" cy="11487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4355975" y="1509373"/>
            <a:ext cx="4752071" cy="1938992"/>
          </a:xfrm>
          <a:prstGeom prst="rect">
            <a:avLst/>
          </a:prstGeom>
          <a:noFill/>
        </p:spPr>
        <p:txBody>
          <a:bodyPr wrap="square" rtlCol="0">
            <a:spAutoFit/>
          </a:bodyPr>
          <a:lstStyle/>
          <a:p>
            <a:r>
              <a:rPr lang="en-GB" sz="2000" dirty="0" smtClean="0"/>
              <a:t>Website builders such as </a:t>
            </a:r>
            <a:r>
              <a:rPr lang="en-GB" sz="2000" dirty="0" err="1" smtClean="0"/>
              <a:t>Weebly</a:t>
            </a:r>
            <a:r>
              <a:rPr lang="en-GB" sz="2000" dirty="0"/>
              <a:t> </a:t>
            </a:r>
            <a:r>
              <a:rPr lang="en-GB" sz="2000" dirty="0" smtClean="0"/>
              <a:t>and </a:t>
            </a:r>
            <a:r>
              <a:rPr lang="en-GB" sz="2000" dirty="0" err="1" smtClean="0"/>
              <a:t>Wordpress</a:t>
            </a:r>
            <a:r>
              <a:rPr lang="en-GB" sz="2000" dirty="0" smtClean="0"/>
              <a:t> have inbuilt blogging tools</a:t>
            </a:r>
          </a:p>
          <a:p>
            <a:pPr marL="457200" indent="-457200">
              <a:buAutoNum type="arabicParenR"/>
            </a:pPr>
            <a:r>
              <a:rPr lang="en-GB" sz="2000" dirty="0" smtClean="0"/>
              <a:t>allows multiple users, </a:t>
            </a:r>
            <a:r>
              <a:rPr lang="en-GB" sz="2000" dirty="0"/>
              <a:t>and access </a:t>
            </a:r>
            <a:r>
              <a:rPr lang="en-GB" sz="2000" dirty="0" smtClean="0"/>
              <a:t>levels per user</a:t>
            </a:r>
          </a:p>
          <a:p>
            <a:pPr marL="457200" indent="-457200">
              <a:buAutoNum type="arabicParenR"/>
            </a:pPr>
            <a:r>
              <a:rPr lang="en-GB" sz="2000" dirty="0" smtClean="0"/>
              <a:t>encourages </a:t>
            </a:r>
            <a:r>
              <a:rPr lang="en-GB" sz="2000" dirty="0"/>
              <a:t>controlled co-creation of content</a:t>
            </a:r>
            <a:r>
              <a:rPr lang="en-GB" sz="2000" dirty="0" smtClean="0"/>
              <a:t>.</a:t>
            </a:r>
            <a:endParaRPr lang="en-GB" sz="2000" dirty="0"/>
          </a:p>
        </p:txBody>
      </p:sp>
    </p:spTree>
    <p:extLst>
      <p:ext uri="{BB962C8B-B14F-4D97-AF65-F5344CB8AC3E}">
        <p14:creationId xmlns:p14="http://schemas.microsoft.com/office/powerpoint/2010/main" val="3619421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Objective </a:t>
            </a:r>
            <a:r>
              <a:rPr lang="en-GB" dirty="0" smtClean="0"/>
              <a:t>3: </a:t>
            </a:r>
            <a:r>
              <a:rPr lang="en-GB" dirty="0" smtClean="0"/>
              <a:t>move information flow to a write once, distribute many format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3" y="1834776"/>
            <a:ext cx="9112168" cy="52418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323528" y="5229200"/>
            <a:ext cx="3888432" cy="14847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Create event in central school calendar once – </a:t>
            </a:r>
            <a:r>
              <a:rPr lang="en-GB" dirty="0" err="1" smtClean="0">
                <a:solidFill>
                  <a:schemeClr val="tx1"/>
                </a:solidFill>
              </a:rPr>
              <a:t>resyndicated</a:t>
            </a:r>
            <a:r>
              <a:rPr lang="en-GB" dirty="0" smtClean="0">
                <a:solidFill>
                  <a:schemeClr val="tx1"/>
                </a:solidFill>
              </a:rPr>
              <a:t> to school website and E-Learning platform. Can be added to any platform that accepts RSS.</a:t>
            </a:r>
          </a:p>
        </p:txBody>
      </p:sp>
      <p:cxnSp>
        <p:nvCxnSpPr>
          <p:cNvPr id="6" name="Straight Arrow Connector 5"/>
          <p:cNvCxnSpPr/>
          <p:nvPr/>
        </p:nvCxnSpPr>
        <p:spPr>
          <a:xfrm flipV="1">
            <a:off x="4355976" y="5229200"/>
            <a:ext cx="1872208" cy="57606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23528" y="2847776"/>
            <a:ext cx="3528392" cy="14847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Create blog post once – re-syndicated to school website, school E-Learning platform.</a:t>
            </a:r>
          </a:p>
          <a:p>
            <a:pPr algn="ctr"/>
            <a:r>
              <a:rPr lang="en-GB" dirty="0" smtClean="0">
                <a:solidFill>
                  <a:schemeClr val="tx1"/>
                </a:solidFill>
              </a:rPr>
              <a:t>Can be added to any platform that accepts RSS.</a:t>
            </a:r>
            <a:endParaRPr lang="en-GB" dirty="0">
              <a:solidFill>
                <a:schemeClr val="tx1"/>
              </a:solidFill>
            </a:endParaRPr>
          </a:p>
        </p:txBody>
      </p:sp>
      <p:cxnSp>
        <p:nvCxnSpPr>
          <p:cNvPr id="9" name="Straight Arrow Connector 8"/>
          <p:cNvCxnSpPr/>
          <p:nvPr/>
        </p:nvCxnSpPr>
        <p:spPr>
          <a:xfrm flipV="1">
            <a:off x="4211960" y="3014104"/>
            <a:ext cx="1872208" cy="57606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5" y="1816210"/>
            <a:ext cx="9129315" cy="52970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Rounded Rectangle 15"/>
          <p:cNvSpPr/>
          <p:nvPr/>
        </p:nvSpPr>
        <p:spPr>
          <a:xfrm>
            <a:off x="4788024" y="4437112"/>
            <a:ext cx="4065114"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“Mashed” with an email subscription service, blogs can then be </a:t>
            </a:r>
            <a:r>
              <a:rPr lang="en-GB" sz="2400" dirty="0" err="1">
                <a:solidFill>
                  <a:schemeClr val="bg1"/>
                </a:solidFill>
              </a:rPr>
              <a:t>resyndicated</a:t>
            </a:r>
            <a:r>
              <a:rPr lang="en-GB" sz="2400" dirty="0">
                <a:solidFill>
                  <a:schemeClr val="bg1"/>
                </a:solidFill>
              </a:rPr>
              <a:t> to parents and other </a:t>
            </a:r>
            <a:r>
              <a:rPr lang="en-GB" sz="2400" dirty="0" err="1">
                <a:solidFill>
                  <a:schemeClr val="bg1"/>
                </a:solidFill>
              </a:rPr>
              <a:t>stakeholders..write</a:t>
            </a:r>
            <a:r>
              <a:rPr lang="en-GB" sz="2400" dirty="0">
                <a:solidFill>
                  <a:schemeClr val="bg1"/>
                </a:solidFill>
              </a:rPr>
              <a:t> once, distribute many!</a:t>
            </a:r>
          </a:p>
        </p:txBody>
      </p:sp>
      <p:pic>
        <p:nvPicPr>
          <p:cNvPr id="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 y="1834776"/>
            <a:ext cx="9112167" cy="520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5580111" y="4659865"/>
            <a:ext cx="3096344" cy="16561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..Content can even be </a:t>
            </a:r>
            <a:r>
              <a:rPr lang="en-GB" dirty="0" err="1" smtClean="0">
                <a:solidFill>
                  <a:schemeClr val="tx1"/>
                </a:solidFill>
              </a:rPr>
              <a:t>resyndicated</a:t>
            </a:r>
            <a:r>
              <a:rPr lang="en-GB" dirty="0" smtClean="0">
                <a:solidFill>
                  <a:schemeClr val="tx1"/>
                </a:solidFill>
              </a:rPr>
              <a:t> to social media streams</a:t>
            </a:r>
          </a:p>
          <a:p>
            <a:pPr algn="ctr"/>
            <a:endParaRPr lang="en-GB" dirty="0">
              <a:solidFill>
                <a:schemeClr val="tx1"/>
              </a:solidFill>
            </a:endParaRPr>
          </a:p>
          <a:p>
            <a:pPr algn="ctr"/>
            <a:r>
              <a:rPr lang="en-GB" dirty="0" smtClean="0">
                <a:solidFill>
                  <a:schemeClr val="tx1"/>
                </a:solidFill>
              </a:rPr>
              <a:t>..write once, distribute many!</a:t>
            </a:r>
            <a:endParaRPr lang="en-GB" dirty="0">
              <a:solidFill>
                <a:schemeClr val="tx1"/>
              </a:solidFill>
            </a:endParaRPr>
          </a:p>
        </p:txBody>
      </p:sp>
    </p:spTree>
    <p:extLst>
      <p:ext uri="{BB962C8B-B14F-4D97-AF65-F5344CB8AC3E}">
        <p14:creationId xmlns:p14="http://schemas.microsoft.com/office/powerpoint/2010/main" val="57980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6"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Tools used in </a:t>
            </a:r>
            <a:r>
              <a:rPr lang="en-GB" dirty="0" smtClean="0"/>
              <a:t>website, blogging and newsletter </a:t>
            </a:r>
            <a:r>
              <a:rPr lang="en-GB" dirty="0" smtClean="0"/>
              <a:t>“mashups”</a:t>
            </a:r>
            <a:endParaRPr lang="en-GB" dirty="0"/>
          </a:p>
        </p:txBody>
      </p:sp>
      <p:sp>
        <p:nvSpPr>
          <p:cNvPr id="3" name="Content Placeholder 2"/>
          <p:cNvSpPr>
            <a:spLocks noGrp="1"/>
          </p:cNvSpPr>
          <p:nvPr>
            <p:ph idx="1"/>
          </p:nvPr>
        </p:nvSpPr>
        <p:spPr>
          <a:xfrm>
            <a:off x="457200" y="1600200"/>
            <a:ext cx="8229600" cy="4997152"/>
          </a:xfrm>
        </p:spPr>
        <p:txBody>
          <a:bodyPr>
            <a:noAutofit/>
          </a:bodyPr>
          <a:lstStyle/>
          <a:p>
            <a:pPr marL="0" indent="0">
              <a:buNone/>
            </a:pPr>
            <a:r>
              <a:rPr lang="en-GB" dirty="0" smtClean="0"/>
              <a:t>External website and blogging tools</a:t>
            </a:r>
          </a:p>
          <a:p>
            <a:pPr marL="0" indent="0">
              <a:buNone/>
            </a:pPr>
            <a:r>
              <a:rPr lang="en-GB" dirty="0" smtClean="0">
                <a:hlinkClick r:id="rId3"/>
              </a:rPr>
              <a:t>www.weebly.com</a:t>
            </a:r>
            <a:endParaRPr lang="en-GB" dirty="0" smtClean="0"/>
          </a:p>
          <a:p>
            <a:pPr marL="0" indent="0">
              <a:buNone/>
            </a:pPr>
            <a:r>
              <a:rPr lang="en-GB" dirty="0"/>
              <a:t>Cost: $0-$8 per month</a:t>
            </a:r>
          </a:p>
          <a:p>
            <a:pPr marL="0" indent="0">
              <a:buNone/>
            </a:pPr>
            <a:endParaRPr lang="en-GB" dirty="0"/>
          </a:p>
          <a:p>
            <a:pPr marL="0" indent="0">
              <a:buNone/>
            </a:pPr>
            <a:r>
              <a:rPr lang="en-GB" dirty="0" smtClean="0"/>
              <a:t>Syndicated calendar feeds</a:t>
            </a:r>
          </a:p>
          <a:p>
            <a:pPr marL="0" indent="0">
              <a:buNone/>
            </a:pPr>
            <a:r>
              <a:rPr lang="en-GB" dirty="0">
                <a:hlinkClick r:id="rId4"/>
              </a:rPr>
              <a:t>https://</a:t>
            </a:r>
            <a:r>
              <a:rPr lang="en-GB" dirty="0" smtClean="0">
                <a:hlinkClick r:id="rId4"/>
              </a:rPr>
              <a:t>support.google.com/calendar/answer/37083?hl=en</a:t>
            </a:r>
            <a:endParaRPr lang="en-GB" dirty="0" smtClean="0"/>
          </a:p>
          <a:p>
            <a:pPr marL="0" indent="0">
              <a:buNone/>
            </a:pPr>
            <a:r>
              <a:rPr lang="en-GB" dirty="0" smtClean="0"/>
              <a:t>Cost: free</a:t>
            </a:r>
          </a:p>
          <a:p>
            <a:pPr marL="0" indent="0">
              <a:buNone/>
            </a:pPr>
            <a:endParaRPr lang="en-GB" dirty="0"/>
          </a:p>
          <a:p>
            <a:pPr marL="0" indent="0">
              <a:buNone/>
            </a:pPr>
            <a:r>
              <a:rPr lang="en-GB" dirty="0" err="1" smtClean="0"/>
              <a:t>Resyndication</a:t>
            </a:r>
            <a:r>
              <a:rPr lang="en-GB" dirty="0" smtClean="0"/>
              <a:t> of blogs to email and social media</a:t>
            </a:r>
          </a:p>
          <a:p>
            <a:pPr marL="0" indent="0">
              <a:buNone/>
            </a:pPr>
            <a:r>
              <a:rPr lang="en-GB" dirty="0">
                <a:hlinkClick r:id="rId5"/>
              </a:rPr>
              <a:t>http://feedburner.google.com</a:t>
            </a:r>
            <a:r>
              <a:rPr lang="en-GB" dirty="0" smtClean="0">
                <a:hlinkClick r:id="rId5"/>
              </a:rPr>
              <a:t>/</a:t>
            </a:r>
            <a:r>
              <a:rPr lang="en-GB" dirty="0" smtClean="0"/>
              <a:t>  </a:t>
            </a:r>
          </a:p>
          <a:p>
            <a:pPr marL="0" indent="0">
              <a:buNone/>
            </a:pPr>
            <a:r>
              <a:rPr lang="en-GB" dirty="0"/>
              <a:t>Cost: free</a:t>
            </a: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294018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Hello and welcome</a:t>
            </a:r>
            <a:endParaRPr lang="en-GB" dirty="0"/>
          </a:p>
        </p:txBody>
      </p:sp>
      <p:sp>
        <p:nvSpPr>
          <p:cNvPr id="3" name="Content Placeholder 2"/>
          <p:cNvSpPr>
            <a:spLocks noGrp="1"/>
          </p:cNvSpPr>
          <p:nvPr>
            <p:ph idx="1"/>
          </p:nvPr>
        </p:nvSpPr>
        <p:spPr/>
        <p:txBody>
          <a:bodyPr>
            <a:normAutofit lnSpcReduction="10000"/>
          </a:bodyPr>
          <a:lstStyle/>
          <a:p>
            <a:r>
              <a:rPr lang="en-GB" dirty="0" smtClean="0"/>
              <a:t>IT Manager for over 15 years, in both private industry and academic fields</a:t>
            </a:r>
          </a:p>
          <a:p>
            <a:endParaRPr lang="en-GB" dirty="0"/>
          </a:p>
          <a:p>
            <a:r>
              <a:rPr lang="en-GB" dirty="0" smtClean="0"/>
              <a:t>Currently Head of Department of Digital Computing and Technology, GSM London</a:t>
            </a:r>
            <a:endParaRPr lang="en-GB" dirty="0"/>
          </a:p>
          <a:p>
            <a:endParaRPr lang="en-GB" dirty="0"/>
          </a:p>
          <a:p>
            <a:r>
              <a:rPr lang="en-GB" dirty="0" smtClean="0"/>
              <a:t>My personal focus is on removing fear as a barrier to computing – at both personal and organisational levels.    </a:t>
            </a:r>
          </a:p>
          <a:p>
            <a:endParaRPr lang="en-GB" dirty="0"/>
          </a:p>
          <a:p>
            <a:pPr marL="0" indent="0">
              <a:buNone/>
            </a:pPr>
            <a:r>
              <a:rPr lang="en-GB" dirty="0">
                <a:hlinkClick r:id="rId2"/>
              </a:rPr>
              <a:t>t</a:t>
            </a:r>
            <a:r>
              <a:rPr lang="en-GB" dirty="0" smtClean="0">
                <a:hlinkClick r:id="rId2"/>
              </a:rPr>
              <a:t>ara.mcbride@gsm.org.uk</a:t>
            </a:r>
            <a:endParaRPr lang="en-GB" dirty="0" smtClean="0"/>
          </a:p>
          <a:p>
            <a:pPr marL="0" indent="0">
              <a:buNone/>
            </a:pPr>
            <a:r>
              <a:rPr lang="en-GB" dirty="0" smtClean="0"/>
              <a:t>Twitter: @</a:t>
            </a:r>
            <a:r>
              <a:rPr lang="en-GB" dirty="0" err="1" smtClean="0"/>
              <a:t>gsmtara</a:t>
            </a:r>
            <a:endParaRPr lang="en-GB" dirty="0" smtClean="0"/>
          </a:p>
          <a:p>
            <a:pPr marL="0" indent="0">
              <a:buNone/>
            </a:pPr>
            <a:r>
              <a:rPr lang="en-GB" dirty="0"/>
              <a:t>Tara McBride, BSc AFHEA </a:t>
            </a:r>
            <a:r>
              <a:rPr lang="en-GB" dirty="0" smtClean="0"/>
              <a:t>MBCS</a:t>
            </a:r>
            <a:endParaRPr lang="en-GB" dirty="0"/>
          </a:p>
        </p:txBody>
      </p:sp>
    </p:spTree>
    <p:extLst>
      <p:ext uri="{BB962C8B-B14F-4D97-AF65-F5344CB8AC3E}">
        <p14:creationId xmlns:p14="http://schemas.microsoft.com/office/powerpoint/2010/main" val="228675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Objective 3: Sustainability of resources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Challenge</a:t>
            </a:r>
          </a:p>
          <a:p>
            <a:r>
              <a:rPr lang="en-GB" dirty="0" smtClean="0"/>
              <a:t>Moving to a network based solution places a drain on the supply of hardware devices</a:t>
            </a:r>
          </a:p>
          <a:p>
            <a:r>
              <a:rPr lang="en-GB" dirty="0" smtClean="0"/>
              <a:t>Typical educational offerings are aging or underpowered, e.g. Intel Atom with Windows 7</a:t>
            </a:r>
          </a:p>
          <a:p>
            <a:endParaRPr lang="en-GB" dirty="0"/>
          </a:p>
          <a:p>
            <a:pPr marL="0" indent="0">
              <a:buNone/>
            </a:pPr>
            <a:r>
              <a:rPr lang="en-GB" dirty="0" smtClean="0"/>
              <a:t>One solution</a:t>
            </a:r>
          </a:p>
          <a:p>
            <a:r>
              <a:rPr lang="en-GB" dirty="0" err="1" smtClean="0"/>
              <a:t>Zorin</a:t>
            </a:r>
            <a:r>
              <a:rPr lang="en-GB" dirty="0" smtClean="0"/>
              <a:t> </a:t>
            </a:r>
            <a:r>
              <a:rPr lang="en-GB" dirty="0" err="1" smtClean="0"/>
              <a:t>OpenSource</a:t>
            </a:r>
            <a:r>
              <a:rPr lang="en-GB" dirty="0" smtClean="0"/>
              <a:t> OS – lightweight install from USB/CD</a:t>
            </a:r>
          </a:p>
          <a:p>
            <a:r>
              <a:rPr lang="en-GB" dirty="0" smtClean="0"/>
              <a:t>Windows, Mac, Linux skins removes uncertainty of navigation for staff and students</a:t>
            </a:r>
          </a:p>
        </p:txBody>
      </p:sp>
    </p:spTree>
    <p:extLst>
      <p:ext uri="{BB962C8B-B14F-4D97-AF65-F5344CB8AC3E}">
        <p14:creationId xmlns:p14="http://schemas.microsoft.com/office/powerpoint/2010/main" val="1719410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Removing the fear barrier</a:t>
            </a:r>
            <a:endParaRPr lang="en-GB"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7416824" cy="532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489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used</a:t>
            </a:r>
            <a:endParaRPr lang="en-GB" dirty="0"/>
          </a:p>
        </p:txBody>
      </p:sp>
      <p:sp>
        <p:nvSpPr>
          <p:cNvPr id="3" name="Content Placeholder 2"/>
          <p:cNvSpPr>
            <a:spLocks noGrp="1"/>
          </p:cNvSpPr>
          <p:nvPr>
            <p:ph idx="1"/>
          </p:nvPr>
        </p:nvSpPr>
        <p:spPr/>
        <p:txBody>
          <a:bodyPr>
            <a:normAutofit/>
          </a:bodyPr>
          <a:lstStyle/>
          <a:p>
            <a:pPr marL="0" indent="0">
              <a:buNone/>
            </a:pPr>
            <a:r>
              <a:rPr lang="en-GB" dirty="0" err="1" smtClean="0"/>
              <a:t>Zorin</a:t>
            </a:r>
            <a:r>
              <a:rPr lang="en-GB" dirty="0" smtClean="0"/>
              <a:t> OS – Educational version</a:t>
            </a:r>
          </a:p>
          <a:p>
            <a:pPr marL="0" indent="0">
              <a:buNone/>
            </a:pPr>
            <a:r>
              <a:rPr lang="en-GB" dirty="0">
                <a:hlinkClick r:id="rId2"/>
              </a:rPr>
              <a:t>http://zorin-os.com</a:t>
            </a:r>
            <a:r>
              <a:rPr lang="en-GB" dirty="0" smtClean="0">
                <a:hlinkClick r:id="rId2"/>
              </a:rPr>
              <a:t>/</a:t>
            </a:r>
            <a:r>
              <a:rPr lang="en-GB" dirty="0" smtClean="0"/>
              <a:t> </a:t>
            </a:r>
            <a:endParaRPr lang="en-GB" dirty="0"/>
          </a:p>
          <a:p>
            <a:pPr marL="0" indent="0">
              <a:buNone/>
            </a:pPr>
            <a:r>
              <a:rPr lang="en-GB" dirty="0" smtClean="0"/>
              <a:t>Cost</a:t>
            </a:r>
            <a:r>
              <a:rPr lang="en-GB" dirty="0"/>
              <a:t>: Free</a:t>
            </a:r>
          </a:p>
          <a:p>
            <a:pPr marL="0" indent="0">
              <a:buNone/>
            </a:pPr>
            <a:endParaRPr lang="en-GB" dirty="0"/>
          </a:p>
        </p:txBody>
      </p:sp>
    </p:spTree>
    <p:extLst>
      <p:ext uri="{BB962C8B-B14F-4D97-AF65-F5344CB8AC3E}">
        <p14:creationId xmlns:p14="http://schemas.microsoft.com/office/powerpoint/2010/main" val="3908867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Low-cost small school setup I have found works best (so far!)</a:t>
            </a:r>
            <a:endParaRPr lang="en-GB" sz="3200" dirty="0"/>
          </a:p>
        </p:txBody>
      </p:sp>
      <p:sp>
        <p:nvSpPr>
          <p:cNvPr id="3" name="Content Placeholder 2"/>
          <p:cNvSpPr>
            <a:spLocks noGrp="1"/>
          </p:cNvSpPr>
          <p:nvPr>
            <p:ph idx="1"/>
          </p:nvPr>
        </p:nvSpPr>
        <p:spPr>
          <a:xfrm>
            <a:off x="457200" y="1600200"/>
            <a:ext cx="8435280" cy="5069160"/>
          </a:xfrm>
        </p:spPr>
        <p:txBody>
          <a:bodyPr>
            <a:normAutofit/>
          </a:bodyPr>
          <a:lstStyle/>
          <a:p>
            <a:r>
              <a:rPr lang="en-GB" dirty="0" smtClean="0"/>
              <a:t>External platform (public, parents): weebly.com</a:t>
            </a:r>
          </a:p>
          <a:p>
            <a:r>
              <a:rPr lang="en-GB" dirty="0" smtClean="0"/>
              <a:t>Internal platform (students, staff, parents): Google Apps for Education, with a curated Sites page as launching point</a:t>
            </a:r>
          </a:p>
          <a:p>
            <a:r>
              <a:rPr lang="en-GB" dirty="0"/>
              <a:t>Connecting to external content, e.g. </a:t>
            </a:r>
            <a:r>
              <a:rPr lang="en-GB" dirty="0" err="1"/>
              <a:t>KhanAcademy</a:t>
            </a:r>
            <a:endParaRPr lang="en-GB" dirty="0"/>
          </a:p>
          <a:p>
            <a:r>
              <a:rPr lang="en-GB" dirty="0" smtClean="0"/>
              <a:t>Internal and external platforms connected via RSS</a:t>
            </a:r>
          </a:p>
          <a:p>
            <a:endParaRPr lang="en-GB" dirty="0"/>
          </a:p>
          <a:p>
            <a:r>
              <a:rPr lang="en-GB" dirty="0" smtClean="0"/>
              <a:t>Redundancy with 2 * business grade broadband lines, </a:t>
            </a:r>
            <a:r>
              <a:rPr lang="en-GB" dirty="0"/>
              <a:t>e.g. </a:t>
            </a:r>
            <a:r>
              <a:rPr lang="en-GB" dirty="0">
                <a:hlinkClick r:id="rId3"/>
              </a:rPr>
              <a:t>http://business.bt.com/broadband-and-internet/</a:t>
            </a:r>
            <a:endParaRPr lang="en-GB" dirty="0"/>
          </a:p>
          <a:p>
            <a:endParaRPr lang="en-GB" dirty="0"/>
          </a:p>
          <a:p>
            <a:r>
              <a:rPr lang="en-GB" dirty="0" smtClean="0"/>
              <a:t>Wireless </a:t>
            </a:r>
            <a:r>
              <a:rPr lang="en-GB" dirty="0"/>
              <a:t>connections will quickly outnumber wired, generally 3:1 – </a:t>
            </a:r>
            <a:r>
              <a:rPr lang="en-GB" dirty="0" smtClean="0"/>
              <a:t>invest in </a:t>
            </a:r>
            <a:r>
              <a:rPr lang="en-GB" dirty="0" smtClean="0"/>
              <a:t>centrally managed wireless, </a:t>
            </a:r>
            <a:r>
              <a:rPr lang="en-GB" dirty="0"/>
              <a:t>e.g. </a:t>
            </a:r>
            <a:r>
              <a:rPr lang="en-GB" dirty="0" smtClean="0"/>
              <a:t>Ruckus, </a:t>
            </a:r>
            <a:r>
              <a:rPr lang="en-GB" dirty="0" err="1" smtClean="0"/>
              <a:t>Netgear</a:t>
            </a:r>
            <a:r>
              <a:rPr lang="en-GB" dirty="0" smtClean="0"/>
              <a:t>, Aruba, </a:t>
            </a:r>
            <a:r>
              <a:rPr lang="en-GB" dirty="0" err="1" smtClean="0"/>
              <a:t>Aerohive</a:t>
            </a:r>
            <a:endParaRPr lang="en-GB" dirty="0"/>
          </a:p>
        </p:txBody>
      </p:sp>
    </p:spTree>
    <p:extLst>
      <p:ext uri="{BB962C8B-B14F-4D97-AF65-F5344CB8AC3E}">
        <p14:creationId xmlns:p14="http://schemas.microsoft.com/office/powerpoint/2010/main" val="2363800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Frequently asked questions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solidFill>
                  <a:srgbClr val="C00000"/>
                </a:solidFill>
              </a:rPr>
              <a:t>Won’t we need IT Support?  </a:t>
            </a:r>
          </a:p>
          <a:p>
            <a:pPr marL="0" indent="0">
              <a:buNone/>
            </a:pPr>
            <a:r>
              <a:rPr lang="en-GB" dirty="0" smtClean="0"/>
              <a:t>“Mash </a:t>
            </a:r>
            <a:r>
              <a:rPr lang="en-GB" dirty="0" smtClean="0"/>
              <a:t>in” sites with </a:t>
            </a:r>
            <a:r>
              <a:rPr lang="en-GB" b="1" dirty="0" smtClean="0"/>
              <a:t>support and hosting built in, </a:t>
            </a:r>
            <a:r>
              <a:rPr lang="en-GB" dirty="0" smtClean="0"/>
              <a:t>e.g. Google provides free phone and online support, while </a:t>
            </a:r>
            <a:r>
              <a:rPr lang="en-GB" dirty="0" err="1" smtClean="0"/>
              <a:t>Weebly</a:t>
            </a:r>
            <a:r>
              <a:rPr lang="en-GB" dirty="0" smtClean="0"/>
              <a:t> offers email support. Both also have vibrant online user communities</a:t>
            </a:r>
            <a:r>
              <a:rPr lang="en-GB" dirty="0" smtClean="0"/>
              <a:t>.</a:t>
            </a:r>
          </a:p>
          <a:p>
            <a:pPr marL="0" indent="0">
              <a:buNone/>
            </a:pPr>
            <a:endParaRPr lang="en-GB" dirty="0"/>
          </a:p>
          <a:p>
            <a:pPr marL="0" indent="0">
              <a:buNone/>
            </a:pPr>
            <a:r>
              <a:rPr lang="en-GB" dirty="0" smtClean="0"/>
              <a:t>Invest in </a:t>
            </a:r>
            <a:r>
              <a:rPr lang="en-GB" dirty="0" err="1" smtClean="0"/>
              <a:t>Edugeek</a:t>
            </a:r>
            <a:r>
              <a:rPr lang="en-GB" dirty="0" smtClean="0"/>
              <a:t> – a fantastic </a:t>
            </a:r>
            <a:r>
              <a:rPr lang="en-GB" dirty="0" err="1" smtClean="0"/>
              <a:t>edutech</a:t>
            </a:r>
            <a:r>
              <a:rPr lang="en-GB" dirty="0" smtClean="0"/>
              <a:t> resource!</a:t>
            </a:r>
            <a:endParaRPr lang="en-GB" dirty="0" smtClean="0"/>
          </a:p>
          <a:p>
            <a:pPr marL="0" indent="0">
              <a:buNone/>
            </a:pPr>
            <a:endParaRPr lang="en-GB" dirty="0"/>
          </a:p>
          <a:p>
            <a:pPr marL="0" indent="0">
              <a:buNone/>
            </a:pPr>
            <a:r>
              <a:rPr lang="en-GB" dirty="0" smtClean="0"/>
              <a:t>If the tool is not critical, support is not so essential and it can be replaced if an alternative arrives – the aim of the mashup is not to say this tool is best </a:t>
            </a:r>
            <a:r>
              <a:rPr lang="en-GB" i="1" dirty="0" smtClean="0"/>
              <a:t>always</a:t>
            </a:r>
            <a:r>
              <a:rPr lang="en-GB" dirty="0" smtClean="0"/>
              <a:t>, but these tools are best </a:t>
            </a:r>
            <a:r>
              <a:rPr lang="en-GB" i="1" dirty="0" smtClean="0"/>
              <a:t>now</a:t>
            </a:r>
            <a:r>
              <a:rPr lang="en-GB" dirty="0" smtClean="0"/>
              <a:t>.</a:t>
            </a:r>
            <a:endParaRPr lang="en-GB" dirty="0"/>
          </a:p>
        </p:txBody>
      </p:sp>
    </p:spTree>
    <p:extLst>
      <p:ext uri="{BB962C8B-B14F-4D97-AF65-F5344CB8AC3E}">
        <p14:creationId xmlns:p14="http://schemas.microsoft.com/office/powerpoint/2010/main" val="1487604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Frequently asked questions</a:t>
            </a:r>
            <a:endParaRPr lang="en-GB" dirty="0"/>
          </a:p>
        </p:txBody>
      </p:sp>
      <p:sp>
        <p:nvSpPr>
          <p:cNvPr id="3" name="Content Placeholder 2"/>
          <p:cNvSpPr>
            <a:spLocks noGrp="1"/>
          </p:cNvSpPr>
          <p:nvPr>
            <p:ph idx="1"/>
          </p:nvPr>
        </p:nvSpPr>
        <p:spPr>
          <a:xfrm>
            <a:off x="457200" y="1600200"/>
            <a:ext cx="8507288" cy="4876800"/>
          </a:xfrm>
        </p:spPr>
        <p:txBody>
          <a:bodyPr>
            <a:normAutofit/>
          </a:bodyPr>
          <a:lstStyle/>
          <a:p>
            <a:pPr marL="0" indent="0">
              <a:buNone/>
            </a:pPr>
            <a:r>
              <a:rPr lang="en-GB" dirty="0" smtClean="0">
                <a:solidFill>
                  <a:srgbClr val="C00000"/>
                </a:solidFill>
              </a:rPr>
              <a:t>What happens if the network goes down?</a:t>
            </a:r>
          </a:p>
          <a:p>
            <a:pPr marL="0" indent="0">
              <a:buNone/>
            </a:pPr>
            <a:r>
              <a:rPr lang="en-GB" dirty="0" smtClean="0"/>
              <a:t>Worse case scenario, connect personal devices to mobile phone network, and work as usual.  </a:t>
            </a:r>
            <a:endParaRPr lang="en-GB" dirty="0" smtClean="0"/>
          </a:p>
          <a:p>
            <a:pPr marL="0" indent="0">
              <a:buNone/>
            </a:pPr>
            <a:endParaRPr lang="en-GB" dirty="0"/>
          </a:p>
          <a:p>
            <a:pPr marL="0" indent="0">
              <a:buNone/>
            </a:pPr>
            <a:r>
              <a:rPr lang="en-GB" dirty="0">
                <a:solidFill>
                  <a:srgbClr val="C00000"/>
                </a:solidFill>
              </a:rPr>
              <a:t>How can we keep children safe?</a:t>
            </a:r>
          </a:p>
          <a:p>
            <a:r>
              <a:rPr lang="en-GB" dirty="0" smtClean="0"/>
              <a:t>“Mash in” tools that automatically </a:t>
            </a:r>
            <a:r>
              <a:rPr lang="en-GB" dirty="0" smtClean="0"/>
              <a:t>use https</a:t>
            </a:r>
            <a:endParaRPr lang="en-GB" dirty="0" smtClean="0"/>
          </a:p>
          <a:p>
            <a:r>
              <a:rPr lang="en-GB" dirty="0" smtClean="0"/>
              <a:t>“Remix” Gmail content filters</a:t>
            </a:r>
            <a:r>
              <a:rPr lang="en-GB" dirty="0" smtClean="0"/>
              <a:t>, </a:t>
            </a:r>
            <a:r>
              <a:rPr lang="en-GB" dirty="0"/>
              <a:t>e.g. content filters, block external email, auto-redirect questionable emails to </a:t>
            </a:r>
            <a:r>
              <a:rPr lang="en-GB" dirty="0" smtClean="0"/>
              <a:t>year </a:t>
            </a:r>
            <a:r>
              <a:rPr lang="en-GB" dirty="0"/>
              <a:t>head</a:t>
            </a:r>
          </a:p>
          <a:p>
            <a:pPr marL="0" indent="0">
              <a:buNone/>
            </a:pPr>
            <a:r>
              <a:rPr lang="en-GB" dirty="0" smtClean="0">
                <a:hlinkClick r:id="rId2"/>
              </a:rPr>
              <a:t>  https</a:t>
            </a:r>
            <a:r>
              <a:rPr lang="en-GB" dirty="0">
                <a:hlinkClick r:id="rId2"/>
              </a:rPr>
              <a:t>://</a:t>
            </a:r>
            <a:r>
              <a:rPr lang="en-GB" dirty="0" smtClean="0">
                <a:hlinkClick r:id="rId2"/>
              </a:rPr>
              <a:t>support.google.com/a/answer/1346936?hl=en</a:t>
            </a:r>
            <a:endParaRPr lang="en-GB" dirty="0" smtClean="0"/>
          </a:p>
          <a:p>
            <a:r>
              <a:rPr lang="en-GB" dirty="0" smtClean="0"/>
              <a:t>Explore the content filtering options already in your firewall. </a:t>
            </a:r>
            <a:r>
              <a:rPr lang="en-GB" dirty="0" smtClean="0"/>
              <a:t>Alternatively </a:t>
            </a:r>
            <a:r>
              <a:rPr lang="en-GB" dirty="0" smtClean="0"/>
              <a:t>invest in a content filter e.g. </a:t>
            </a:r>
            <a:r>
              <a:rPr lang="en-GB" dirty="0" err="1" smtClean="0"/>
              <a:t>Smoothwall</a:t>
            </a:r>
            <a:r>
              <a:rPr lang="en-GB" dirty="0" smtClean="0"/>
              <a:t>, </a:t>
            </a:r>
            <a:r>
              <a:rPr lang="en-GB" dirty="0" err="1" smtClean="0"/>
              <a:t>Lightspeed</a:t>
            </a:r>
            <a:endParaRPr lang="en-GB" dirty="0"/>
          </a:p>
        </p:txBody>
      </p:sp>
    </p:spTree>
    <p:extLst>
      <p:ext uri="{BB962C8B-B14F-4D97-AF65-F5344CB8AC3E}">
        <p14:creationId xmlns:p14="http://schemas.microsoft.com/office/powerpoint/2010/main" val="3815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Frequently asked questions</a:t>
            </a:r>
            <a:endParaRPr lang="en-GB" dirty="0"/>
          </a:p>
        </p:txBody>
      </p:sp>
      <p:sp>
        <p:nvSpPr>
          <p:cNvPr id="3" name="Content Placeholder 2"/>
          <p:cNvSpPr>
            <a:spLocks noGrp="1"/>
          </p:cNvSpPr>
          <p:nvPr>
            <p:ph idx="1"/>
          </p:nvPr>
        </p:nvSpPr>
        <p:spPr>
          <a:xfrm>
            <a:off x="457200" y="1600200"/>
            <a:ext cx="8363272" cy="4876800"/>
          </a:xfrm>
        </p:spPr>
        <p:txBody>
          <a:bodyPr>
            <a:normAutofit lnSpcReduction="10000"/>
          </a:bodyPr>
          <a:lstStyle/>
          <a:p>
            <a:pPr marL="0" indent="0">
              <a:buNone/>
            </a:pPr>
            <a:r>
              <a:rPr lang="en-GB" dirty="0" smtClean="0">
                <a:solidFill>
                  <a:srgbClr val="C00000"/>
                </a:solidFill>
              </a:rPr>
              <a:t>I’m currently locked in with the council, e.g. </a:t>
            </a:r>
            <a:r>
              <a:rPr lang="en-GB" dirty="0">
                <a:solidFill>
                  <a:srgbClr val="C00000"/>
                </a:solidFill>
              </a:rPr>
              <a:t>G</a:t>
            </a:r>
            <a:r>
              <a:rPr lang="en-GB" dirty="0" smtClean="0">
                <a:solidFill>
                  <a:srgbClr val="C00000"/>
                </a:solidFill>
              </a:rPr>
              <a:t>rid for Learning</a:t>
            </a:r>
          </a:p>
          <a:p>
            <a:pPr marL="0" indent="0">
              <a:buNone/>
            </a:pPr>
            <a:r>
              <a:rPr lang="en-GB" dirty="0" smtClean="0"/>
              <a:t>Most GFLs will now port you to Apps but mostly as a branch of their own domain – this limits your ability to tweak how your domain is run.  For support on moving away, see </a:t>
            </a:r>
            <a:r>
              <a:rPr lang="en-GB" dirty="0">
                <a:hlinkClick r:id="rId3"/>
              </a:rPr>
              <a:t>https://</a:t>
            </a:r>
            <a:r>
              <a:rPr lang="en-GB" dirty="0" smtClean="0">
                <a:hlinkClick r:id="rId3"/>
              </a:rPr>
              <a:t>edudirectory.withgoogle.com/en</a:t>
            </a:r>
            <a:r>
              <a:rPr lang="en-GB" dirty="0" smtClean="0"/>
              <a:t> </a:t>
            </a:r>
            <a:endParaRPr lang="en-GB" dirty="0" smtClean="0"/>
          </a:p>
          <a:p>
            <a:pPr marL="0" indent="0">
              <a:buNone/>
            </a:pPr>
            <a:endParaRPr lang="en-GB" dirty="0">
              <a:solidFill>
                <a:srgbClr val="FF0000"/>
              </a:solidFill>
            </a:endParaRPr>
          </a:p>
          <a:p>
            <a:pPr marL="0" indent="0">
              <a:buNone/>
            </a:pPr>
            <a:r>
              <a:rPr lang="en-GB" dirty="0" smtClean="0">
                <a:solidFill>
                  <a:srgbClr val="C00000"/>
                </a:solidFill>
              </a:rPr>
              <a:t>How can this link to educational value?</a:t>
            </a:r>
          </a:p>
          <a:p>
            <a:pPr marL="0" indent="0">
              <a:buNone/>
            </a:pPr>
            <a:r>
              <a:rPr lang="en-GB" dirty="0" smtClean="0"/>
              <a:t>Blended learning, flipped classroom, collaborative document editing, curated Internet resources…</a:t>
            </a:r>
          </a:p>
          <a:p>
            <a:pPr marL="0" indent="0">
              <a:buNone/>
            </a:pPr>
            <a:endParaRPr lang="en-GB" dirty="0"/>
          </a:p>
          <a:p>
            <a:pPr marL="0" indent="0">
              <a:buNone/>
            </a:pPr>
            <a:r>
              <a:rPr lang="en-GB" dirty="0" smtClean="0"/>
              <a:t>By creating a mashup of best tools </a:t>
            </a:r>
            <a:r>
              <a:rPr lang="en-GB" i="1" dirty="0" smtClean="0"/>
              <a:t>at that time</a:t>
            </a:r>
            <a:r>
              <a:rPr lang="en-GB" dirty="0" smtClean="0"/>
              <a:t>, rapid prototyping </a:t>
            </a:r>
            <a:r>
              <a:rPr lang="en-GB" dirty="0" smtClean="0"/>
              <a:t>of best fit is </a:t>
            </a:r>
            <a:r>
              <a:rPr lang="en-GB" dirty="0" smtClean="0"/>
              <a:t>always possible.</a:t>
            </a:r>
            <a:endParaRPr lang="en-GB" dirty="0"/>
          </a:p>
          <a:p>
            <a:endParaRPr lang="en-GB" dirty="0"/>
          </a:p>
        </p:txBody>
      </p:sp>
    </p:spTree>
    <p:extLst>
      <p:ext uri="{BB962C8B-B14F-4D97-AF65-F5344CB8AC3E}">
        <p14:creationId xmlns:p14="http://schemas.microsoft.com/office/powerpoint/2010/main" val="301298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523" y="1124744"/>
            <a:ext cx="852094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135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Building up – an educator’s perspective</a:t>
            </a:r>
            <a:endParaRPr lang="en-GB" dirty="0"/>
          </a:p>
        </p:txBody>
      </p:sp>
      <p:sp>
        <p:nvSpPr>
          <p:cNvPr id="3" name="Content Placeholder 2"/>
          <p:cNvSpPr>
            <a:spLocks noGrp="1"/>
          </p:cNvSpPr>
          <p:nvPr>
            <p:ph idx="1"/>
          </p:nvPr>
        </p:nvSpPr>
        <p:spPr/>
        <p:txBody>
          <a:bodyPr>
            <a:normAutofit/>
          </a:bodyPr>
          <a:lstStyle/>
          <a:p>
            <a:r>
              <a:rPr lang="en-GB" dirty="0" smtClean="0"/>
              <a:t>Please welcome Mr. Mark Lewis, Director of </a:t>
            </a:r>
            <a:r>
              <a:rPr lang="en-GB" dirty="0" smtClean="0"/>
              <a:t>Studies for St Helens’ College in Hillingdon.</a:t>
            </a:r>
            <a:endParaRPr lang="en-GB" dirty="0" smtClean="0"/>
          </a:p>
          <a:p>
            <a:endParaRPr lang="en-GB" dirty="0" smtClean="0"/>
          </a:p>
          <a:p>
            <a:r>
              <a:rPr lang="en-GB" dirty="0" smtClean="0"/>
              <a:t>Mark would like to discuss how he built on his “</a:t>
            </a:r>
            <a:r>
              <a:rPr lang="en-GB" dirty="0" smtClean="0"/>
              <a:t>mashup”, from an educator’s point of view.</a:t>
            </a:r>
            <a:endParaRPr lang="en-GB" dirty="0" smtClean="0"/>
          </a:p>
          <a:p>
            <a:endParaRPr lang="en-GB" dirty="0" smtClean="0"/>
          </a:p>
          <a:p>
            <a:endParaRPr lang="en-GB" dirty="0"/>
          </a:p>
          <a:p>
            <a:endParaRPr lang="en-GB" dirty="0" smtClean="0"/>
          </a:p>
        </p:txBody>
      </p:sp>
      <p:pic>
        <p:nvPicPr>
          <p:cNvPr id="1026" name="Picture 2" descr="http://ekatiinsaat.com/images/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49080"/>
            <a:ext cx="523875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515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very much for your time</a:t>
            </a:r>
            <a:endParaRPr lang="en-GB" dirty="0"/>
          </a:p>
        </p:txBody>
      </p:sp>
      <p:sp>
        <p:nvSpPr>
          <p:cNvPr id="3" name="Content Placeholder 2"/>
          <p:cNvSpPr>
            <a:spLocks noGrp="1"/>
          </p:cNvSpPr>
          <p:nvPr>
            <p:ph idx="1"/>
          </p:nvPr>
        </p:nvSpPr>
        <p:spPr/>
        <p:txBody>
          <a:bodyPr>
            <a:normAutofit/>
          </a:bodyPr>
          <a:lstStyle/>
          <a:p>
            <a:pPr marL="0" indent="0">
              <a:buNone/>
            </a:pPr>
            <a:r>
              <a:rPr lang="en-GB" dirty="0"/>
              <a:t> </a:t>
            </a:r>
            <a:r>
              <a:rPr lang="en-GB" dirty="0" smtClean="0"/>
              <a:t>Please feel free to get in touch if you have any questions</a:t>
            </a:r>
          </a:p>
          <a:p>
            <a:endParaRPr lang="en-GB" dirty="0"/>
          </a:p>
          <a:p>
            <a:pPr marL="0" indent="0">
              <a:buNone/>
            </a:pPr>
            <a:r>
              <a:rPr lang="en-GB" dirty="0">
                <a:hlinkClick r:id="rId2"/>
              </a:rPr>
              <a:t>t</a:t>
            </a:r>
            <a:r>
              <a:rPr lang="en-GB" dirty="0" smtClean="0">
                <a:hlinkClick r:id="rId2"/>
              </a:rPr>
              <a:t>ara.mcbride@gsm.org.uk</a:t>
            </a:r>
            <a:endParaRPr lang="en-GB" dirty="0" smtClean="0"/>
          </a:p>
          <a:p>
            <a:pPr marL="0" indent="0">
              <a:buNone/>
            </a:pPr>
            <a:r>
              <a:rPr lang="en-GB" dirty="0" smtClean="0"/>
              <a:t>Twitter: @</a:t>
            </a:r>
            <a:r>
              <a:rPr lang="en-GB" dirty="0" err="1" smtClean="0"/>
              <a:t>gsmtara</a:t>
            </a:r>
            <a:endParaRPr lang="en-GB" dirty="0" smtClean="0"/>
          </a:p>
          <a:p>
            <a:pPr marL="0" indent="0">
              <a:buNone/>
            </a:pPr>
            <a:endParaRPr lang="en-GB" dirty="0"/>
          </a:p>
          <a:p>
            <a:pPr marL="0" indent="0">
              <a:buNone/>
            </a:pPr>
            <a:r>
              <a:rPr lang="en-GB" dirty="0" smtClean="0">
                <a:hlinkClick r:id="rId3"/>
              </a:rPr>
              <a:t>mlewis@sthelenscollege.com</a:t>
            </a:r>
            <a:r>
              <a:rPr lang="en-GB" dirty="0" smtClean="0"/>
              <a:t> </a:t>
            </a:r>
            <a:endParaRPr lang="en-GB" dirty="0"/>
          </a:p>
        </p:txBody>
      </p:sp>
      <p:pic>
        <p:nvPicPr>
          <p:cNvPr id="2050" name="Picture 2" descr="https://chiropracticmarketingtools.files.wordpress.com/2011/03/than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876255"/>
            <a:ext cx="40576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965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Common challenges to development of E-Learning platforms</a:t>
            </a:r>
            <a:endParaRPr lang="en-GB" dirty="0"/>
          </a:p>
        </p:txBody>
      </p:sp>
      <p:sp>
        <p:nvSpPr>
          <p:cNvPr id="3" name="Content Placeholder 2"/>
          <p:cNvSpPr>
            <a:spLocks noGrp="1"/>
          </p:cNvSpPr>
          <p:nvPr>
            <p:ph idx="1"/>
          </p:nvPr>
        </p:nvSpPr>
        <p:spPr>
          <a:xfrm>
            <a:off x="457200" y="1772816"/>
            <a:ext cx="8229600" cy="5085184"/>
          </a:xfrm>
        </p:spPr>
        <p:txBody>
          <a:bodyPr>
            <a:normAutofit fontScale="85000" lnSpcReduction="20000"/>
          </a:bodyPr>
          <a:lstStyle/>
          <a:p>
            <a:pPr>
              <a:lnSpc>
                <a:spcPct val="120000"/>
              </a:lnSpc>
            </a:pPr>
            <a:r>
              <a:rPr lang="en-GB" sz="2800" dirty="0" smtClean="0"/>
              <a:t>Variable government spending on education, e.g. 0.8 billion on primary compared to 24.2 billion on secondary in 2015</a:t>
            </a:r>
          </a:p>
          <a:p>
            <a:pPr>
              <a:lnSpc>
                <a:spcPct val="120000"/>
              </a:lnSpc>
            </a:pPr>
            <a:endParaRPr lang="en-GB" sz="1300" dirty="0" smtClean="0"/>
          </a:p>
          <a:p>
            <a:pPr>
              <a:lnSpc>
                <a:spcPct val="120000"/>
              </a:lnSpc>
            </a:pPr>
            <a:endParaRPr lang="en-GB" sz="2800" dirty="0" smtClean="0"/>
          </a:p>
          <a:p>
            <a:pPr>
              <a:lnSpc>
                <a:spcPct val="120000"/>
              </a:lnSpc>
            </a:pPr>
            <a:r>
              <a:rPr lang="en-GB" sz="2800" dirty="0" smtClean="0"/>
              <a:t>Variable in-house IT skills</a:t>
            </a:r>
          </a:p>
          <a:p>
            <a:pPr>
              <a:lnSpc>
                <a:spcPct val="120000"/>
              </a:lnSpc>
            </a:pPr>
            <a:endParaRPr lang="en-GB" sz="1100" dirty="0" smtClean="0"/>
          </a:p>
          <a:p>
            <a:pPr>
              <a:lnSpc>
                <a:spcPct val="120000"/>
              </a:lnSpc>
            </a:pPr>
            <a:r>
              <a:rPr lang="en-GB" sz="2800" dirty="0" smtClean="0"/>
              <a:t>Variable staff buy-in</a:t>
            </a:r>
          </a:p>
          <a:p>
            <a:pPr>
              <a:lnSpc>
                <a:spcPct val="120000"/>
              </a:lnSpc>
            </a:pPr>
            <a:endParaRPr lang="en-GB" sz="1100" dirty="0" smtClean="0"/>
          </a:p>
          <a:p>
            <a:pPr>
              <a:lnSpc>
                <a:spcPct val="120000"/>
              </a:lnSpc>
            </a:pPr>
            <a:r>
              <a:rPr lang="en-GB" sz="2800" dirty="0" smtClean="0"/>
              <a:t>Variable viewpoints – content delivery platform to interactive flipped classroom</a:t>
            </a:r>
            <a:r>
              <a:rPr lang="en-GB" sz="2800" dirty="0"/>
              <a:t>;</a:t>
            </a:r>
            <a:r>
              <a:rPr lang="en-GB" sz="2800" dirty="0" smtClean="0"/>
              <a:t> from news bulletin to privacy nightmare</a:t>
            </a:r>
          </a:p>
          <a:p>
            <a:pPr>
              <a:lnSpc>
                <a:spcPct val="120000"/>
              </a:lnSpc>
            </a:pPr>
            <a:endParaRPr lang="en-GB" sz="1000" dirty="0" smtClean="0"/>
          </a:p>
          <a:p>
            <a:pPr>
              <a:lnSpc>
                <a:spcPct val="120000"/>
              </a:lnSpc>
            </a:pPr>
            <a:r>
              <a:rPr lang="en-GB" sz="2800" dirty="0" smtClean="0"/>
              <a:t>Lock in with existing IT purchase decisions</a:t>
            </a:r>
          </a:p>
          <a:p>
            <a:pPr>
              <a:lnSpc>
                <a:spcPct val="120000"/>
              </a:lnSpc>
            </a:pPr>
            <a:endParaRPr lang="en-GB" sz="1300" dirty="0" smtClean="0"/>
          </a:p>
          <a:p>
            <a:pPr>
              <a:lnSpc>
                <a:spcPct val="120000"/>
              </a:lnSpc>
            </a:pPr>
            <a:r>
              <a:rPr lang="en-GB" sz="2800" dirty="0" smtClean="0"/>
              <a:t>Curricular demands leaves little time </a:t>
            </a:r>
            <a:r>
              <a:rPr lang="en-GB" sz="2800" dirty="0" smtClean="0"/>
              <a:t>to create online resources</a:t>
            </a:r>
            <a:endParaRPr lang="en-GB" sz="2800" dirty="0" smtClean="0"/>
          </a:p>
        </p:txBody>
      </p:sp>
      <p:sp>
        <p:nvSpPr>
          <p:cNvPr id="4" name="TextBox 3"/>
          <p:cNvSpPr txBox="1"/>
          <p:nvPr/>
        </p:nvSpPr>
        <p:spPr>
          <a:xfrm>
            <a:off x="539552" y="2492896"/>
            <a:ext cx="7272808" cy="307777"/>
          </a:xfrm>
          <a:prstGeom prst="rect">
            <a:avLst/>
          </a:prstGeom>
          <a:noFill/>
        </p:spPr>
        <p:txBody>
          <a:bodyPr wrap="square" rtlCol="0">
            <a:spAutoFit/>
          </a:bodyPr>
          <a:lstStyle/>
          <a:p>
            <a:r>
              <a:rPr lang="en-GB" sz="1400" dirty="0"/>
              <a:t>http://</a:t>
            </a:r>
            <a:r>
              <a:rPr lang="en-GB" sz="1400" dirty="0" smtClean="0"/>
              <a:t>www.ukpublicspending.co.uk/year_spending_2015UKbn_15bc1n_20#ukgs302</a:t>
            </a:r>
            <a:endParaRPr lang="en-GB" sz="1400" dirty="0"/>
          </a:p>
        </p:txBody>
      </p:sp>
    </p:spTree>
    <p:extLst>
      <p:ext uri="{BB962C8B-B14F-4D97-AF65-F5344CB8AC3E}">
        <p14:creationId xmlns:p14="http://schemas.microsoft.com/office/powerpoint/2010/main" val="937664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Common development requirements</a:t>
            </a:r>
            <a:endParaRPr lang="en-GB" dirty="0"/>
          </a:p>
        </p:txBody>
      </p:sp>
      <p:sp>
        <p:nvSpPr>
          <p:cNvPr id="3" name="Content Placeholder 2"/>
          <p:cNvSpPr>
            <a:spLocks noGrp="1"/>
          </p:cNvSpPr>
          <p:nvPr>
            <p:ph idx="1"/>
          </p:nvPr>
        </p:nvSpPr>
        <p:spPr>
          <a:xfrm>
            <a:off x="457200" y="1772816"/>
            <a:ext cx="3250704" cy="4704184"/>
          </a:xfrm>
        </p:spPr>
        <p:txBody>
          <a:bodyPr>
            <a:normAutofit fontScale="92500"/>
          </a:bodyPr>
          <a:lstStyle/>
          <a:p>
            <a:r>
              <a:rPr lang="en-GB" dirty="0" smtClean="0"/>
              <a:t>Open communication in principle; yet controlled access for some, closed access for others.</a:t>
            </a:r>
          </a:p>
          <a:p>
            <a:endParaRPr lang="en-GB" dirty="0" smtClean="0"/>
          </a:p>
          <a:p>
            <a:r>
              <a:rPr lang="en-GB" dirty="0"/>
              <a:t>C</a:t>
            </a:r>
            <a:r>
              <a:rPr lang="en-GB" dirty="0" smtClean="0"/>
              <a:t>ollaboration within </a:t>
            </a:r>
            <a:r>
              <a:rPr lang="en-GB" dirty="0"/>
              <a:t>a</a:t>
            </a:r>
            <a:r>
              <a:rPr lang="en-GB" dirty="0" smtClean="0"/>
              <a:t> hierarchical education system.</a:t>
            </a:r>
          </a:p>
          <a:p>
            <a:endParaRPr lang="en-GB" dirty="0"/>
          </a:p>
          <a:p>
            <a:r>
              <a:rPr lang="en-GB" dirty="0" smtClean="0"/>
              <a:t>A platform which is a success whether </a:t>
            </a:r>
            <a:r>
              <a:rPr lang="en-GB" dirty="0" smtClean="0">
                <a:solidFill>
                  <a:srgbClr val="FF0000"/>
                </a:solidFill>
              </a:rPr>
              <a:t>everyone</a:t>
            </a:r>
            <a:r>
              <a:rPr lang="en-GB" dirty="0" smtClean="0"/>
              <a:t> uses it or not.</a:t>
            </a:r>
          </a:p>
        </p:txBody>
      </p:sp>
      <p:pic>
        <p:nvPicPr>
          <p:cNvPr id="3076" name="Picture 4" descr="https://cdn.shopify.com/s/files/1/0063/4582/products/double-sided-open-close-shop-door-sign.jpg?v=13618207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484785"/>
            <a:ext cx="489654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06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96952"/>
            <a:ext cx="7704856" cy="3805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dirty="0"/>
              <a:t>Common development </a:t>
            </a:r>
            <a:r>
              <a:rPr lang="en-GB" dirty="0" smtClean="0"/>
              <a:t>requirements</a:t>
            </a:r>
            <a:endParaRPr lang="en-GB" dirty="0"/>
          </a:p>
        </p:txBody>
      </p:sp>
      <p:sp>
        <p:nvSpPr>
          <p:cNvPr id="3" name="Content Placeholder 2"/>
          <p:cNvSpPr>
            <a:spLocks noGrp="1"/>
          </p:cNvSpPr>
          <p:nvPr>
            <p:ph idx="1"/>
          </p:nvPr>
        </p:nvSpPr>
        <p:spPr>
          <a:xfrm>
            <a:off x="457200" y="1600200"/>
            <a:ext cx="8507288" cy="4876800"/>
          </a:xfrm>
        </p:spPr>
        <p:txBody>
          <a:bodyPr/>
          <a:lstStyle/>
          <a:p>
            <a:r>
              <a:rPr lang="en-GB" dirty="0" smtClean="0"/>
              <a:t>Avoid lock-in with one provider, yet we want support</a:t>
            </a:r>
          </a:p>
          <a:p>
            <a:r>
              <a:rPr lang="en-GB" dirty="0" smtClean="0"/>
              <a:t>Spend little to nothing extra</a:t>
            </a:r>
          </a:p>
          <a:p>
            <a:r>
              <a:rPr lang="en-GB" dirty="0" smtClean="0"/>
              <a:t>Same features as other schools, but not to </a:t>
            </a:r>
            <a:r>
              <a:rPr lang="en-GB" i="1" dirty="0" smtClean="0"/>
              <a:t>look</a:t>
            </a:r>
            <a:r>
              <a:rPr lang="en-GB" dirty="0" smtClean="0"/>
              <a:t> same!</a:t>
            </a:r>
          </a:p>
          <a:p>
            <a:r>
              <a:rPr lang="en-GB" dirty="0" smtClean="0"/>
              <a:t>Reinvent the wheel (slightly!)</a:t>
            </a:r>
            <a:endParaRPr lang="en-GB" dirty="0"/>
          </a:p>
        </p:txBody>
      </p:sp>
    </p:spTree>
    <p:extLst>
      <p:ext uri="{BB962C8B-B14F-4D97-AF65-F5344CB8AC3E}">
        <p14:creationId xmlns:p14="http://schemas.microsoft.com/office/powerpoint/2010/main" val="2342442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79296" cy="990600"/>
          </a:xfrm>
        </p:spPr>
        <p:txBody>
          <a:bodyPr>
            <a:normAutofit fontScale="90000"/>
          </a:bodyPr>
          <a:lstStyle/>
          <a:p>
            <a:r>
              <a:rPr lang="en-GB" dirty="0" smtClean="0"/>
              <a:t>Combining “</a:t>
            </a:r>
            <a:r>
              <a:rPr lang="en-GB" dirty="0" err="1" smtClean="0"/>
              <a:t>opensource</a:t>
            </a:r>
            <a:r>
              <a:rPr lang="en-GB" dirty="0" smtClean="0"/>
              <a:t> way” with Web 2.0 technologies</a:t>
            </a:r>
            <a:endParaRPr lang="en-GB" dirty="0"/>
          </a:p>
        </p:txBody>
      </p:sp>
      <p:sp>
        <p:nvSpPr>
          <p:cNvPr id="3" name="Content Placeholder 2"/>
          <p:cNvSpPr>
            <a:spLocks noGrp="1"/>
          </p:cNvSpPr>
          <p:nvPr>
            <p:ph idx="1"/>
          </p:nvPr>
        </p:nvSpPr>
        <p:spPr>
          <a:xfrm>
            <a:off x="457200" y="1772816"/>
            <a:ext cx="8229600" cy="4704184"/>
          </a:xfrm>
        </p:spPr>
        <p:txBody>
          <a:bodyPr>
            <a:normAutofit/>
          </a:bodyPr>
          <a:lstStyle/>
          <a:p>
            <a:pPr marL="0" indent="0">
              <a:buNone/>
            </a:pPr>
            <a:r>
              <a:rPr lang="en-GB" dirty="0" smtClean="0">
                <a:solidFill>
                  <a:srgbClr val="FF0000"/>
                </a:solidFill>
              </a:rPr>
              <a:t>Open exchange, participation</a:t>
            </a:r>
            <a:r>
              <a:rPr lang="en-GB" dirty="0">
                <a:solidFill>
                  <a:srgbClr val="FF0000"/>
                </a:solidFill>
              </a:rPr>
              <a:t> </a:t>
            </a:r>
            <a:r>
              <a:rPr lang="en-GB" dirty="0" smtClean="0">
                <a:solidFill>
                  <a:srgbClr val="FF0000"/>
                </a:solidFill>
              </a:rPr>
              <a:t>and community</a:t>
            </a:r>
          </a:p>
          <a:p>
            <a:r>
              <a:rPr lang="en-GB" dirty="0" smtClean="0"/>
              <a:t>enable parents, staff </a:t>
            </a:r>
            <a:r>
              <a:rPr lang="en-GB" b="1" dirty="0"/>
              <a:t>and</a:t>
            </a:r>
            <a:r>
              <a:rPr lang="en-GB" dirty="0"/>
              <a:t> students</a:t>
            </a:r>
            <a:r>
              <a:rPr lang="en-GB" dirty="0" smtClean="0"/>
              <a:t> </a:t>
            </a:r>
            <a:r>
              <a:rPr lang="en-GB" dirty="0"/>
              <a:t>as </a:t>
            </a:r>
            <a:r>
              <a:rPr lang="en-GB" dirty="0" smtClean="0"/>
              <a:t>producer, consumer and </a:t>
            </a:r>
            <a:r>
              <a:rPr lang="en-GB" dirty="0" smtClean="0"/>
              <a:t>curator</a:t>
            </a:r>
          </a:p>
          <a:p>
            <a:r>
              <a:rPr lang="en-GB" dirty="0" smtClean="0"/>
              <a:t>decentralise </a:t>
            </a:r>
            <a:r>
              <a:rPr lang="en-GB" dirty="0"/>
              <a:t>content </a:t>
            </a:r>
            <a:r>
              <a:rPr lang="en-GB" dirty="0" smtClean="0"/>
              <a:t>creation</a:t>
            </a:r>
          </a:p>
          <a:p>
            <a:pPr marL="0" indent="0">
              <a:buNone/>
            </a:pPr>
            <a:r>
              <a:rPr lang="en-GB" dirty="0"/>
              <a:t/>
            </a:r>
            <a:br>
              <a:rPr lang="en-GB" dirty="0"/>
            </a:br>
            <a:r>
              <a:rPr lang="en-GB" dirty="0" smtClean="0">
                <a:solidFill>
                  <a:srgbClr val="FF0000"/>
                </a:solidFill>
              </a:rPr>
              <a:t>Sustainability of </a:t>
            </a:r>
            <a:r>
              <a:rPr lang="en-GB" dirty="0" smtClean="0">
                <a:solidFill>
                  <a:srgbClr val="FF0000"/>
                </a:solidFill>
              </a:rPr>
              <a:t>resources, rapid prototyping</a:t>
            </a:r>
          </a:p>
          <a:p>
            <a:r>
              <a:rPr lang="en-GB" dirty="0"/>
              <a:t>move information flow to a write once, distribute many format</a:t>
            </a:r>
          </a:p>
          <a:p>
            <a:r>
              <a:rPr lang="en-GB" dirty="0" smtClean="0"/>
              <a:t>can </a:t>
            </a:r>
            <a:r>
              <a:rPr lang="en-GB" dirty="0"/>
              <a:t>be </a:t>
            </a:r>
            <a:r>
              <a:rPr lang="en-GB" i="1" dirty="0"/>
              <a:t>built on</a:t>
            </a:r>
            <a:r>
              <a:rPr lang="en-GB" dirty="0"/>
              <a:t> by non-technical </a:t>
            </a:r>
            <a:r>
              <a:rPr lang="en-GB" dirty="0" smtClean="0"/>
              <a:t>staff</a:t>
            </a:r>
          </a:p>
          <a:p>
            <a:r>
              <a:rPr lang="en-GB" dirty="0" smtClean="0"/>
              <a:t>requires </a:t>
            </a:r>
            <a:r>
              <a:rPr lang="en-GB" dirty="0"/>
              <a:t>little or no additional infrastructure investment</a:t>
            </a:r>
          </a:p>
          <a:p>
            <a:endParaRPr lang="en-GB" dirty="0"/>
          </a:p>
        </p:txBody>
      </p:sp>
    </p:spTree>
    <p:extLst>
      <p:ext uri="{BB962C8B-B14F-4D97-AF65-F5344CB8AC3E}">
        <p14:creationId xmlns:p14="http://schemas.microsoft.com/office/powerpoint/2010/main" val="137858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07288" cy="990600"/>
          </a:xfrm>
        </p:spPr>
        <p:txBody>
          <a:bodyPr>
            <a:normAutofit/>
          </a:bodyPr>
          <a:lstStyle/>
          <a:p>
            <a:pPr marL="0" indent="0"/>
            <a:r>
              <a:rPr lang="en-GB" dirty="0"/>
              <a:t>A browser side mashup</a:t>
            </a:r>
          </a:p>
        </p:txBody>
      </p:sp>
      <p:sp>
        <p:nvSpPr>
          <p:cNvPr id="3" name="Content Placeholder 2"/>
          <p:cNvSpPr>
            <a:spLocks noGrp="1"/>
          </p:cNvSpPr>
          <p:nvPr>
            <p:ph idx="1"/>
          </p:nvPr>
        </p:nvSpPr>
        <p:spPr>
          <a:xfrm>
            <a:off x="323528" y="1600200"/>
            <a:ext cx="3888432" cy="4876800"/>
          </a:xfrm>
        </p:spPr>
        <p:txBody>
          <a:bodyPr>
            <a:normAutofit/>
          </a:bodyPr>
          <a:lstStyle/>
          <a:p>
            <a:pPr marL="0" indent="0">
              <a:buNone/>
            </a:pPr>
            <a:endParaRPr lang="en-GB" dirty="0" smtClean="0"/>
          </a:p>
          <a:p>
            <a:r>
              <a:rPr lang="en-GB" dirty="0"/>
              <a:t>a single </a:t>
            </a:r>
            <a:r>
              <a:rPr lang="en-GB" dirty="0" smtClean="0"/>
              <a:t>Web </a:t>
            </a:r>
            <a:r>
              <a:rPr lang="en-GB" dirty="0"/>
              <a:t>application that combines </a:t>
            </a:r>
            <a:r>
              <a:rPr lang="en-GB" dirty="0" smtClean="0"/>
              <a:t>features </a:t>
            </a:r>
            <a:r>
              <a:rPr lang="en-GB" dirty="0"/>
              <a:t>and information from multiple Web </a:t>
            </a:r>
            <a:r>
              <a:rPr lang="en-GB" dirty="0" smtClean="0"/>
              <a:t>sites</a:t>
            </a:r>
          </a:p>
          <a:p>
            <a:endParaRPr lang="en-GB" dirty="0" smtClean="0"/>
          </a:p>
          <a:p>
            <a:r>
              <a:rPr lang="en-GB" dirty="0"/>
              <a:t>emphasis on interactive user participation and the </a:t>
            </a:r>
            <a:r>
              <a:rPr lang="en-GB" dirty="0" smtClean="0"/>
              <a:t>Frankenstein-like </a:t>
            </a:r>
            <a:r>
              <a:rPr lang="en-GB" dirty="0"/>
              <a:t>manner in which they aggregate and stitch together </a:t>
            </a:r>
            <a:r>
              <a:rPr lang="en-GB" dirty="0" smtClean="0"/>
              <a:t>first and third-party data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484784"/>
            <a:ext cx="4608512" cy="496855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676157" y="6525344"/>
            <a:ext cx="4392489" cy="276999"/>
          </a:xfrm>
          <a:prstGeom prst="rect">
            <a:avLst/>
          </a:prstGeom>
          <a:noFill/>
        </p:spPr>
        <p:txBody>
          <a:bodyPr wrap="square" rtlCol="0">
            <a:spAutoFit/>
          </a:bodyPr>
          <a:lstStyle/>
          <a:p>
            <a:r>
              <a:rPr lang="en-GB" sz="800" dirty="0"/>
              <a:t>http://www.zdnet.com/article/mashups-the-next-major-new-software-development-model</a:t>
            </a:r>
            <a:r>
              <a:rPr lang="en-GB" sz="1200" dirty="0" smtClean="0"/>
              <a:t>/</a:t>
            </a:r>
            <a:endParaRPr lang="en-GB" sz="1200" dirty="0"/>
          </a:p>
        </p:txBody>
      </p:sp>
      <p:sp>
        <p:nvSpPr>
          <p:cNvPr id="5" name="Oval 4"/>
          <p:cNvSpPr/>
          <p:nvPr/>
        </p:nvSpPr>
        <p:spPr>
          <a:xfrm>
            <a:off x="3995936" y="2420888"/>
            <a:ext cx="5256584" cy="237626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3730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…using Web 2.0 technologies. Web 2.0 acts to decentralise content creation, connect peers and allows for reusable code</a:t>
            </a:r>
            <a:endParaRPr lang="en-GB" sz="2400" dirty="0"/>
          </a:p>
        </p:txBody>
      </p:sp>
      <p:pic>
        <p:nvPicPr>
          <p:cNvPr id="2050" name="Picture 2" descr="http://www.thepomoblog.com/images/sta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8" y="1817440"/>
            <a:ext cx="9177895"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56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Objective 1: </a:t>
            </a:r>
            <a:r>
              <a:rPr lang="en-GB" dirty="0"/>
              <a:t>enable </a:t>
            </a:r>
            <a:r>
              <a:rPr lang="en-GB" dirty="0" smtClean="0"/>
              <a:t>all stakeholders as </a:t>
            </a:r>
            <a:r>
              <a:rPr lang="en-GB" dirty="0"/>
              <a:t>producer, consumer and </a:t>
            </a:r>
            <a:r>
              <a:rPr lang="en-GB" dirty="0" smtClean="0"/>
              <a:t>curator</a:t>
            </a:r>
            <a:endParaRPr lang="en-GB" dirty="0"/>
          </a:p>
        </p:txBody>
      </p:sp>
      <p:sp>
        <p:nvSpPr>
          <p:cNvPr id="3" name="Content Placeholder 2"/>
          <p:cNvSpPr>
            <a:spLocks noGrp="1"/>
          </p:cNvSpPr>
          <p:nvPr>
            <p:ph idx="1"/>
          </p:nvPr>
        </p:nvSpPr>
        <p:spPr>
          <a:xfrm>
            <a:off x="457200" y="1772816"/>
            <a:ext cx="8229600" cy="4704184"/>
          </a:xfrm>
        </p:spPr>
        <p:txBody>
          <a:bodyPr>
            <a:normAutofit/>
          </a:bodyPr>
          <a:lstStyle/>
          <a:p>
            <a:pPr marL="0" indent="0">
              <a:buNone/>
            </a:pPr>
            <a:r>
              <a:rPr lang="en-GB" dirty="0" smtClean="0"/>
              <a:t>A possible solution:</a:t>
            </a:r>
          </a:p>
          <a:p>
            <a:pPr marL="0" indent="0">
              <a:buNone/>
            </a:pPr>
            <a:endParaRPr lang="en-GB" dirty="0" smtClean="0"/>
          </a:p>
          <a:p>
            <a:pPr marL="0" indent="0">
              <a:buNone/>
            </a:pPr>
            <a:r>
              <a:rPr lang="en-GB" dirty="0" smtClean="0"/>
              <a:t>Emphasis on a single </a:t>
            </a:r>
            <a:r>
              <a:rPr lang="en-GB" b="1" dirty="0" smtClean="0">
                <a:solidFill>
                  <a:srgbClr val="C00000"/>
                </a:solidFill>
              </a:rPr>
              <a:t>platform for curation</a:t>
            </a:r>
            <a:r>
              <a:rPr lang="en-GB" dirty="0" smtClean="0"/>
              <a:t>, with the </a:t>
            </a:r>
            <a:r>
              <a:rPr lang="en-GB" b="1" dirty="0" smtClean="0">
                <a:solidFill>
                  <a:srgbClr val="C00000"/>
                </a:solidFill>
              </a:rPr>
              <a:t>curated tools</a:t>
            </a:r>
            <a:r>
              <a:rPr lang="en-GB" dirty="0" smtClean="0">
                <a:solidFill>
                  <a:srgbClr val="C00000"/>
                </a:solidFill>
              </a:rPr>
              <a:t> </a:t>
            </a:r>
            <a:r>
              <a:rPr lang="en-GB" dirty="0" smtClean="0"/>
              <a:t>being used for </a:t>
            </a:r>
            <a:r>
              <a:rPr lang="en-GB" b="1" dirty="0" smtClean="0">
                <a:solidFill>
                  <a:srgbClr val="C00000"/>
                </a:solidFill>
              </a:rPr>
              <a:t>production and consumption</a:t>
            </a:r>
            <a:r>
              <a:rPr lang="en-GB" dirty="0" smtClean="0"/>
              <a:t>.  </a:t>
            </a:r>
          </a:p>
          <a:p>
            <a:pPr marL="0" indent="0">
              <a:buNone/>
            </a:pPr>
            <a:endParaRPr lang="en-GB" dirty="0"/>
          </a:p>
          <a:p>
            <a:pPr marL="0" indent="0">
              <a:buNone/>
            </a:pPr>
            <a:r>
              <a:rPr lang="en-GB" dirty="0" smtClean="0"/>
              <a:t>In this way</a:t>
            </a:r>
            <a:r>
              <a:rPr lang="en-GB" dirty="0"/>
              <a:t>, </a:t>
            </a:r>
            <a:r>
              <a:rPr lang="en-GB" dirty="0" smtClean="0"/>
              <a:t>one </a:t>
            </a:r>
            <a:r>
              <a:rPr lang="en-GB" dirty="0"/>
              <a:t>platform </a:t>
            </a:r>
            <a:r>
              <a:rPr lang="en-GB" dirty="0" smtClean="0"/>
              <a:t>can </a:t>
            </a:r>
            <a:r>
              <a:rPr lang="en-GB" dirty="0"/>
              <a:t>be reconfigured as better tools arrived – no one tool is </a:t>
            </a:r>
            <a:r>
              <a:rPr lang="en-GB" dirty="0" smtClean="0"/>
              <a:t>supreme, lock-in is avoided and rapid prototyping can be achieved.</a:t>
            </a:r>
          </a:p>
          <a:p>
            <a:pPr marL="0" indent="0">
              <a:buNone/>
            </a:pPr>
            <a:endParaRPr lang="en-GB" dirty="0"/>
          </a:p>
        </p:txBody>
      </p:sp>
    </p:spTree>
    <p:extLst>
      <p:ext uri="{BB962C8B-B14F-4D97-AF65-F5344CB8AC3E}">
        <p14:creationId xmlns:p14="http://schemas.microsoft.com/office/powerpoint/2010/main" val="1121201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1133</TotalTime>
  <Words>1959</Words>
  <Application>Microsoft Office PowerPoint</Application>
  <PresentationFormat>On-screen Show (4:3)</PresentationFormat>
  <Paragraphs>216</Paragraphs>
  <Slides>29</Slides>
  <Notes>12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E-Learning Mashups In the OpenSource Way</vt:lpstr>
      <vt:lpstr>Hello and welcome</vt:lpstr>
      <vt:lpstr>Common challenges to development of E-Learning platforms</vt:lpstr>
      <vt:lpstr>Common development requirements</vt:lpstr>
      <vt:lpstr>Common development requirements</vt:lpstr>
      <vt:lpstr>Combining “opensource way” with Web 2.0 technologies</vt:lpstr>
      <vt:lpstr>A browser side mashup</vt:lpstr>
      <vt:lpstr>…using Web 2.0 technologies. Web 2.0 acts to decentralise content creation, connect peers and allows for reusable code</vt:lpstr>
      <vt:lpstr>Objective 1: enable all stakeholders as producer, consumer and curator</vt:lpstr>
      <vt:lpstr>PowerPoint Presentation</vt:lpstr>
      <vt:lpstr>Enabling creation</vt:lpstr>
      <vt:lpstr>Enabling creation</vt:lpstr>
      <vt:lpstr>Tools used to create Sites “mashup”</vt:lpstr>
      <vt:lpstr>Objective 2 – decentralise content creation</vt:lpstr>
      <vt:lpstr>Objective 2: decentralise content creation</vt:lpstr>
      <vt:lpstr>Blogs in disguise!!</vt:lpstr>
      <vt:lpstr>Objective 2: decentralise content creation</vt:lpstr>
      <vt:lpstr>Objective 3: move information flow to a write once, distribute many format</vt:lpstr>
      <vt:lpstr>Tools used in website, blogging and newsletter “mashups”</vt:lpstr>
      <vt:lpstr>Objective 3: Sustainability of resources</vt:lpstr>
      <vt:lpstr>Removing the fear barrier</vt:lpstr>
      <vt:lpstr>Tools used</vt:lpstr>
      <vt:lpstr>Low-cost small school setup I have found works best (so far!)</vt:lpstr>
      <vt:lpstr>Frequently asked questions</vt:lpstr>
      <vt:lpstr>Frequently asked questions</vt:lpstr>
      <vt:lpstr>Frequently asked questions</vt:lpstr>
      <vt:lpstr>PowerPoint Presentation</vt:lpstr>
      <vt:lpstr>Building up – an educator’s perspective</vt:lpstr>
      <vt:lpstr>Thank you very much for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dc:creator>
  <cp:lastModifiedBy>tara</cp:lastModifiedBy>
  <cp:revision>238</cp:revision>
  <dcterms:created xsi:type="dcterms:W3CDTF">2015-07-26T11:40:44Z</dcterms:created>
  <dcterms:modified xsi:type="dcterms:W3CDTF">2015-07-29T22:16:59Z</dcterms:modified>
</cp:coreProperties>
</file>